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402" r:id="rId3"/>
    <p:sldId id="403" r:id="rId4"/>
    <p:sldId id="404" r:id="rId5"/>
    <p:sldId id="405" r:id="rId6"/>
    <p:sldId id="406" r:id="rId7"/>
    <p:sldId id="407" r:id="rId8"/>
    <p:sldId id="408" r:id="rId9"/>
    <p:sldId id="409" r:id="rId10"/>
    <p:sldId id="410" r:id="rId11"/>
    <p:sldId id="411" r:id="rId12"/>
    <p:sldId id="412" r:id="rId13"/>
    <p:sldId id="413" r:id="rId14"/>
    <p:sldId id="414" r:id="rId15"/>
    <p:sldId id="415" r:id="rId16"/>
    <p:sldId id="416" r:id="rId17"/>
    <p:sldId id="417" r:id="rId18"/>
    <p:sldId id="419" r:id="rId19"/>
    <p:sldId id="420" r:id="rId20"/>
    <p:sldId id="421" r:id="rId21"/>
    <p:sldId id="422" r:id="rId22"/>
    <p:sldId id="423" r:id="rId23"/>
    <p:sldId id="424" r:id="rId24"/>
    <p:sldId id="425" r:id="rId25"/>
    <p:sldId id="426" r:id="rId26"/>
    <p:sldId id="427" r:id="rId27"/>
    <p:sldId id="428" r:id="rId28"/>
    <p:sldId id="429" r:id="rId29"/>
    <p:sldId id="430" r:id="rId30"/>
    <p:sldId id="292" r:id="rId31"/>
  </p:sldIdLst>
  <p:sldSz cx="9144000" cy="6858000" type="screen4x3"/>
  <p:notesSz cx="6858000" cy="9144000"/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0086"/>
    <a:srgbClr val="6600FF"/>
    <a:srgbClr val="2A07C1"/>
    <a:srgbClr val="2C07C9"/>
    <a:srgbClr val="FFFF66"/>
    <a:srgbClr val="FFFFCC"/>
    <a:srgbClr val="CCECFF"/>
    <a:srgbClr val="FFCCFF"/>
    <a:srgbClr val="CC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878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0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th-TH" altLang="th-TH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endParaRPr lang="th-TH" altLang="th-TH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th-TH" altLang="th-TH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fld id="{A67A06EF-FC7D-464B-9599-B1F8D581DC5D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159553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6314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9" name="Group 27"/>
          <p:cNvGrpSpPr>
            <a:grpSpLocks/>
          </p:cNvGrpSpPr>
          <p:nvPr/>
        </p:nvGrpSpPr>
        <p:grpSpPr bwMode="auto">
          <a:xfrm>
            <a:off x="0" y="117475"/>
            <a:ext cx="9142413" cy="6738938"/>
            <a:chOff x="0" y="74"/>
            <a:chExt cx="5759" cy="4245"/>
          </a:xfrm>
        </p:grpSpPr>
        <p:sp>
          <p:nvSpPr>
            <p:cNvPr id="3074" name="Rectangle 2"/>
            <p:cNvSpPr>
              <a:spLocks noChangeArrowheads="1"/>
            </p:cNvSpPr>
            <p:nvPr/>
          </p:nvSpPr>
          <p:spPr bwMode="ltGray">
            <a:xfrm>
              <a:off x="432" y="4113"/>
              <a:ext cx="2208" cy="20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5" name="Rectangle 3"/>
            <p:cNvSpPr>
              <a:spLocks noChangeArrowheads="1"/>
            </p:cNvSpPr>
            <p:nvPr/>
          </p:nvSpPr>
          <p:spPr bwMode="ltGray">
            <a:xfrm>
              <a:off x="432" y="1536"/>
              <a:ext cx="5327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6" name="Oval 4"/>
            <p:cNvSpPr>
              <a:spLocks noChangeArrowheads="1"/>
            </p:cNvSpPr>
            <p:nvPr/>
          </p:nvSpPr>
          <p:spPr bwMode="auto">
            <a:xfrm>
              <a:off x="555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7" name="Oval 5"/>
            <p:cNvSpPr>
              <a:spLocks noChangeArrowheads="1"/>
            </p:cNvSpPr>
            <p:nvPr/>
          </p:nvSpPr>
          <p:spPr bwMode="auto">
            <a:xfrm>
              <a:off x="555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8" name="Oval 6"/>
            <p:cNvSpPr>
              <a:spLocks noChangeArrowheads="1"/>
            </p:cNvSpPr>
            <p:nvPr/>
          </p:nvSpPr>
          <p:spPr bwMode="auto">
            <a:xfrm>
              <a:off x="555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auto">
            <a:xfrm>
              <a:off x="555" y="65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0" name="Oval 8"/>
            <p:cNvSpPr>
              <a:spLocks noChangeArrowheads="1"/>
            </p:cNvSpPr>
            <p:nvPr/>
          </p:nvSpPr>
          <p:spPr bwMode="auto">
            <a:xfrm>
              <a:off x="555" y="79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1" name="Oval 9"/>
            <p:cNvSpPr>
              <a:spLocks noChangeArrowheads="1"/>
            </p:cNvSpPr>
            <p:nvPr/>
          </p:nvSpPr>
          <p:spPr bwMode="auto">
            <a:xfrm>
              <a:off x="555" y="93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2" name="Oval 10"/>
            <p:cNvSpPr>
              <a:spLocks noChangeArrowheads="1"/>
            </p:cNvSpPr>
            <p:nvPr/>
          </p:nvSpPr>
          <p:spPr bwMode="auto">
            <a:xfrm>
              <a:off x="555" y="108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3" name="Oval 11"/>
            <p:cNvSpPr>
              <a:spLocks noChangeArrowheads="1"/>
            </p:cNvSpPr>
            <p:nvPr/>
          </p:nvSpPr>
          <p:spPr bwMode="auto">
            <a:xfrm>
              <a:off x="555" y="122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4" name="Oval 12"/>
            <p:cNvSpPr>
              <a:spLocks noChangeArrowheads="1"/>
            </p:cNvSpPr>
            <p:nvPr/>
          </p:nvSpPr>
          <p:spPr bwMode="auto">
            <a:xfrm>
              <a:off x="555" y="137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3093" name="Group 21"/>
            <p:cNvGrpSpPr>
              <a:grpSpLocks/>
            </p:cNvGrpSpPr>
            <p:nvPr/>
          </p:nvGrpSpPr>
          <p:grpSpPr bwMode="auto">
            <a:xfrm>
              <a:off x="2859" y="4202"/>
              <a:ext cx="2729" cy="41"/>
              <a:chOff x="2859" y="4202"/>
              <a:chExt cx="2729" cy="41"/>
            </a:xfrm>
          </p:grpSpPr>
          <p:sp>
            <p:nvSpPr>
              <p:cNvPr id="3085" name="Oval 13"/>
              <p:cNvSpPr>
                <a:spLocks noChangeArrowheads="1"/>
              </p:cNvSpPr>
              <p:nvPr/>
            </p:nvSpPr>
            <p:spPr bwMode="auto">
              <a:xfrm>
                <a:off x="285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86" name="Oval 14"/>
              <p:cNvSpPr>
                <a:spLocks noChangeArrowheads="1"/>
              </p:cNvSpPr>
              <p:nvPr/>
            </p:nvSpPr>
            <p:spPr bwMode="auto">
              <a:xfrm>
                <a:off x="324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87" name="Oval 15"/>
              <p:cNvSpPr>
                <a:spLocks noChangeArrowheads="1"/>
              </p:cNvSpPr>
              <p:nvPr/>
            </p:nvSpPr>
            <p:spPr bwMode="auto">
              <a:xfrm>
                <a:off x="362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88" name="Oval 16"/>
              <p:cNvSpPr>
                <a:spLocks noChangeArrowheads="1"/>
              </p:cNvSpPr>
              <p:nvPr/>
            </p:nvSpPr>
            <p:spPr bwMode="auto">
              <a:xfrm>
                <a:off x="4011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89" name="Oval 17"/>
              <p:cNvSpPr>
                <a:spLocks noChangeArrowheads="1"/>
              </p:cNvSpPr>
              <p:nvPr/>
            </p:nvSpPr>
            <p:spPr bwMode="auto">
              <a:xfrm>
                <a:off x="4395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90" name="Oval 18"/>
              <p:cNvSpPr>
                <a:spLocks noChangeArrowheads="1"/>
              </p:cNvSpPr>
              <p:nvPr/>
            </p:nvSpPr>
            <p:spPr bwMode="auto">
              <a:xfrm>
                <a:off x="477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91" name="Oval 19"/>
              <p:cNvSpPr>
                <a:spLocks noChangeArrowheads="1"/>
              </p:cNvSpPr>
              <p:nvPr/>
            </p:nvSpPr>
            <p:spPr bwMode="auto">
              <a:xfrm>
                <a:off x="516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92" name="Oval 20"/>
              <p:cNvSpPr>
                <a:spLocks noChangeArrowheads="1"/>
              </p:cNvSpPr>
              <p:nvPr/>
            </p:nvSpPr>
            <p:spPr bwMode="auto">
              <a:xfrm>
                <a:off x="554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3094" name="Oval 22"/>
            <p:cNvSpPr>
              <a:spLocks noChangeArrowheads="1"/>
            </p:cNvSpPr>
            <p:nvPr/>
          </p:nvSpPr>
          <p:spPr bwMode="auto">
            <a:xfrm>
              <a:off x="555" y="50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3098" name="Group 26"/>
            <p:cNvGrpSpPr>
              <a:grpSpLocks/>
            </p:cNvGrpSpPr>
            <p:nvPr/>
          </p:nvGrpSpPr>
          <p:grpSpPr bwMode="auto">
            <a:xfrm>
              <a:off x="0" y="2327"/>
              <a:ext cx="1203" cy="1203"/>
              <a:chOff x="0" y="2327"/>
              <a:chExt cx="1203" cy="1203"/>
            </a:xfrm>
          </p:grpSpPr>
          <p:sp>
            <p:nvSpPr>
              <p:cNvPr id="3095" name="Freeform 23"/>
              <p:cNvSpPr>
                <a:spLocks/>
              </p:cNvSpPr>
              <p:nvPr/>
            </p:nvSpPr>
            <p:spPr bwMode="auto">
              <a:xfrm>
                <a:off x="0" y="2394"/>
                <a:ext cx="443" cy="1033"/>
              </a:xfrm>
              <a:custGeom>
                <a:avLst/>
                <a:gdLst>
                  <a:gd name="T0" fmla="*/ 290 w 443"/>
                  <a:gd name="T1" fmla="*/ 1016 h 1033"/>
                  <a:gd name="T2" fmla="*/ 316 w 443"/>
                  <a:gd name="T3" fmla="*/ 974 h 1033"/>
                  <a:gd name="T4" fmla="*/ 354 w 443"/>
                  <a:gd name="T5" fmla="*/ 920 h 1033"/>
                  <a:gd name="T6" fmla="*/ 384 w 443"/>
                  <a:gd name="T7" fmla="*/ 884 h 1033"/>
                  <a:gd name="T8" fmla="*/ 381 w 443"/>
                  <a:gd name="T9" fmla="*/ 832 h 1033"/>
                  <a:gd name="T10" fmla="*/ 370 w 443"/>
                  <a:gd name="T11" fmla="*/ 794 h 1033"/>
                  <a:gd name="T12" fmla="*/ 361 w 443"/>
                  <a:gd name="T13" fmla="*/ 760 h 1033"/>
                  <a:gd name="T14" fmla="*/ 361 w 443"/>
                  <a:gd name="T15" fmla="*/ 734 h 1033"/>
                  <a:gd name="T16" fmla="*/ 359 w 443"/>
                  <a:gd name="T17" fmla="*/ 707 h 1033"/>
                  <a:gd name="T18" fmla="*/ 373 w 443"/>
                  <a:gd name="T19" fmla="*/ 691 h 1033"/>
                  <a:gd name="T20" fmla="*/ 391 w 443"/>
                  <a:gd name="T21" fmla="*/ 686 h 1033"/>
                  <a:gd name="T22" fmla="*/ 395 w 443"/>
                  <a:gd name="T23" fmla="*/ 680 h 1033"/>
                  <a:gd name="T24" fmla="*/ 390 w 443"/>
                  <a:gd name="T25" fmla="*/ 671 h 1033"/>
                  <a:gd name="T26" fmla="*/ 386 w 443"/>
                  <a:gd name="T27" fmla="*/ 660 h 1033"/>
                  <a:gd name="T28" fmla="*/ 437 w 443"/>
                  <a:gd name="T29" fmla="*/ 635 h 1033"/>
                  <a:gd name="T30" fmla="*/ 442 w 443"/>
                  <a:gd name="T31" fmla="*/ 619 h 1033"/>
                  <a:gd name="T32" fmla="*/ 438 w 443"/>
                  <a:gd name="T33" fmla="*/ 604 h 1033"/>
                  <a:gd name="T34" fmla="*/ 400 w 443"/>
                  <a:gd name="T35" fmla="*/ 543 h 1033"/>
                  <a:gd name="T36" fmla="*/ 384 w 443"/>
                  <a:gd name="T37" fmla="*/ 474 h 1033"/>
                  <a:gd name="T38" fmla="*/ 354 w 443"/>
                  <a:gd name="T39" fmla="*/ 455 h 1033"/>
                  <a:gd name="T40" fmla="*/ 326 w 443"/>
                  <a:gd name="T41" fmla="*/ 433 h 1033"/>
                  <a:gd name="T42" fmla="*/ 312 w 443"/>
                  <a:gd name="T43" fmla="*/ 411 h 1033"/>
                  <a:gd name="T44" fmla="*/ 307 w 443"/>
                  <a:gd name="T45" fmla="*/ 391 h 1033"/>
                  <a:gd name="T46" fmla="*/ 290 w 443"/>
                  <a:gd name="T47" fmla="*/ 339 h 1033"/>
                  <a:gd name="T48" fmla="*/ 308 w 443"/>
                  <a:gd name="T49" fmla="*/ 289 h 1033"/>
                  <a:gd name="T50" fmla="*/ 298 w 443"/>
                  <a:gd name="T51" fmla="*/ 278 h 1033"/>
                  <a:gd name="T52" fmla="*/ 280 w 443"/>
                  <a:gd name="T53" fmla="*/ 307 h 1033"/>
                  <a:gd name="T54" fmla="*/ 269 w 443"/>
                  <a:gd name="T55" fmla="*/ 283 h 1033"/>
                  <a:gd name="T56" fmla="*/ 272 w 443"/>
                  <a:gd name="T57" fmla="*/ 224 h 1033"/>
                  <a:gd name="T58" fmla="*/ 280 w 443"/>
                  <a:gd name="T59" fmla="*/ 177 h 1033"/>
                  <a:gd name="T60" fmla="*/ 280 w 443"/>
                  <a:gd name="T61" fmla="*/ 146 h 1033"/>
                  <a:gd name="T62" fmla="*/ 281 w 443"/>
                  <a:gd name="T63" fmla="*/ 123 h 1033"/>
                  <a:gd name="T64" fmla="*/ 290 w 443"/>
                  <a:gd name="T65" fmla="*/ 104 h 1033"/>
                  <a:gd name="T66" fmla="*/ 296 w 443"/>
                  <a:gd name="T67" fmla="*/ 97 h 1033"/>
                  <a:gd name="T68" fmla="*/ 298 w 443"/>
                  <a:gd name="T69" fmla="*/ 94 h 1033"/>
                  <a:gd name="T70" fmla="*/ 301 w 443"/>
                  <a:gd name="T71" fmla="*/ 92 h 1033"/>
                  <a:gd name="T72" fmla="*/ 307 w 443"/>
                  <a:gd name="T73" fmla="*/ 83 h 1033"/>
                  <a:gd name="T74" fmla="*/ 317 w 443"/>
                  <a:gd name="T75" fmla="*/ 79 h 1033"/>
                  <a:gd name="T76" fmla="*/ 328 w 443"/>
                  <a:gd name="T77" fmla="*/ 77 h 1033"/>
                  <a:gd name="T78" fmla="*/ 337 w 443"/>
                  <a:gd name="T79" fmla="*/ 74 h 1033"/>
                  <a:gd name="T80" fmla="*/ 345 w 443"/>
                  <a:gd name="T81" fmla="*/ 67 h 1033"/>
                  <a:gd name="T82" fmla="*/ 337 w 443"/>
                  <a:gd name="T83" fmla="*/ 50 h 1033"/>
                  <a:gd name="T84" fmla="*/ 337 w 443"/>
                  <a:gd name="T85" fmla="*/ 47 h 1033"/>
                  <a:gd name="T86" fmla="*/ 337 w 443"/>
                  <a:gd name="T87" fmla="*/ 43 h 1033"/>
                  <a:gd name="T88" fmla="*/ 337 w 443"/>
                  <a:gd name="T89" fmla="*/ 41 h 1033"/>
                  <a:gd name="T90" fmla="*/ 334 w 443"/>
                  <a:gd name="T91" fmla="*/ 38 h 1033"/>
                  <a:gd name="T92" fmla="*/ 321 w 443"/>
                  <a:gd name="T93" fmla="*/ 21 h 1033"/>
                  <a:gd name="T94" fmla="*/ 316 w 443"/>
                  <a:gd name="T95" fmla="*/ 0 h 1033"/>
                  <a:gd name="T96" fmla="*/ 188 w 443"/>
                  <a:gd name="T97" fmla="*/ 94 h 1033"/>
                  <a:gd name="T98" fmla="*/ 88 w 443"/>
                  <a:gd name="T99" fmla="*/ 218 h 1033"/>
                  <a:gd name="T100" fmla="*/ 21 w 443"/>
                  <a:gd name="T101" fmla="*/ 366 h 1033"/>
                  <a:gd name="T102" fmla="*/ 0 w 443"/>
                  <a:gd name="T103" fmla="*/ 530 h 1033"/>
                  <a:gd name="T104" fmla="*/ 20 w 443"/>
                  <a:gd name="T105" fmla="*/ 680 h 1033"/>
                  <a:gd name="T106" fmla="*/ 74 w 443"/>
                  <a:gd name="T107" fmla="*/ 819 h 1033"/>
                  <a:gd name="T108" fmla="*/ 160 w 443"/>
                  <a:gd name="T109" fmla="*/ 938 h 1033"/>
                  <a:gd name="T110" fmla="*/ 272 w 443"/>
                  <a:gd name="T111" fmla="*/ 1032 h 10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43" h="1033">
                    <a:moveTo>
                      <a:pt x="272" y="1032"/>
                    </a:moveTo>
                    <a:lnTo>
                      <a:pt x="290" y="1016"/>
                    </a:lnTo>
                    <a:lnTo>
                      <a:pt x="301" y="992"/>
                    </a:lnTo>
                    <a:lnTo>
                      <a:pt x="316" y="974"/>
                    </a:lnTo>
                    <a:lnTo>
                      <a:pt x="328" y="955"/>
                    </a:lnTo>
                    <a:lnTo>
                      <a:pt x="354" y="920"/>
                    </a:lnTo>
                    <a:lnTo>
                      <a:pt x="373" y="904"/>
                    </a:lnTo>
                    <a:lnTo>
                      <a:pt x="384" y="884"/>
                    </a:lnTo>
                    <a:lnTo>
                      <a:pt x="390" y="848"/>
                    </a:lnTo>
                    <a:lnTo>
                      <a:pt x="381" y="832"/>
                    </a:lnTo>
                    <a:lnTo>
                      <a:pt x="375" y="812"/>
                    </a:lnTo>
                    <a:lnTo>
                      <a:pt x="370" y="794"/>
                    </a:lnTo>
                    <a:lnTo>
                      <a:pt x="361" y="774"/>
                    </a:lnTo>
                    <a:lnTo>
                      <a:pt x="361" y="760"/>
                    </a:lnTo>
                    <a:lnTo>
                      <a:pt x="361" y="747"/>
                    </a:lnTo>
                    <a:lnTo>
                      <a:pt x="361" y="734"/>
                    </a:lnTo>
                    <a:lnTo>
                      <a:pt x="359" y="722"/>
                    </a:lnTo>
                    <a:lnTo>
                      <a:pt x="359" y="707"/>
                    </a:lnTo>
                    <a:lnTo>
                      <a:pt x="364" y="698"/>
                    </a:lnTo>
                    <a:lnTo>
                      <a:pt x="373" y="691"/>
                    </a:lnTo>
                    <a:lnTo>
                      <a:pt x="390" y="686"/>
                    </a:lnTo>
                    <a:lnTo>
                      <a:pt x="391" y="686"/>
                    </a:lnTo>
                    <a:lnTo>
                      <a:pt x="395" y="682"/>
                    </a:lnTo>
                    <a:lnTo>
                      <a:pt x="395" y="680"/>
                    </a:lnTo>
                    <a:lnTo>
                      <a:pt x="395" y="677"/>
                    </a:lnTo>
                    <a:lnTo>
                      <a:pt x="390" y="671"/>
                    </a:lnTo>
                    <a:lnTo>
                      <a:pt x="386" y="666"/>
                    </a:lnTo>
                    <a:lnTo>
                      <a:pt x="386" y="660"/>
                    </a:lnTo>
                    <a:lnTo>
                      <a:pt x="395" y="655"/>
                    </a:lnTo>
                    <a:lnTo>
                      <a:pt x="437" y="635"/>
                    </a:lnTo>
                    <a:lnTo>
                      <a:pt x="442" y="626"/>
                    </a:lnTo>
                    <a:lnTo>
                      <a:pt x="442" y="619"/>
                    </a:lnTo>
                    <a:lnTo>
                      <a:pt x="442" y="613"/>
                    </a:lnTo>
                    <a:lnTo>
                      <a:pt x="438" y="604"/>
                    </a:lnTo>
                    <a:lnTo>
                      <a:pt x="417" y="577"/>
                    </a:lnTo>
                    <a:lnTo>
                      <a:pt x="400" y="543"/>
                    </a:lnTo>
                    <a:lnTo>
                      <a:pt x="391" y="511"/>
                    </a:lnTo>
                    <a:lnTo>
                      <a:pt x="384" y="474"/>
                    </a:lnTo>
                    <a:lnTo>
                      <a:pt x="368" y="465"/>
                    </a:lnTo>
                    <a:lnTo>
                      <a:pt x="354" y="455"/>
                    </a:lnTo>
                    <a:lnTo>
                      <a:pt x="339" y="444"/>
                    </a:lnTo>
                    <a:lnTo>
                      <a:pt x="326" y="433"/>
                    </a:lnTo>
                    <a:lnTo>
                      <a:pt x="317" y="422"/>
                    </a:lnTo>
                    <a:lnTo>
                      <a:pt x="312" y="411"/>
                    </a:lnTo>
                    <a:lnTo>
                      <a:pt x="308" y="402"/>
                    </a:lnTo>
                    <a:lnTo>
                      <a:pt x="307" y="391"/>
                    </a:lnTo>
                    <a:lnTo>
                      <a:pt x="285" y="363"/>
                    </a:lnTo>
                    <a:lnTo>
                      <a:pt x="290" y="339"/>
                    </a:lnTo>
                    <a:lnTo>
                      <a:pt x="301" y="314"/>
                    </a:lnTo>
                    <a:lnTo>
                      <a:pt x="308" y="289"/>
                    </a:lnTo>
                    <a:lnTo>
                      <a:pt x="308" y="267"/>
                    </a:lnTo>
                    <a:lnTo>
                      <a:pt x="298" y="278"/>
                    </a:lnTo>
                    <a:lnTo>
                      <a:pt x="287" y="294"/>
                    </a:lnTo>
                    <a:lnTo>
                      <a:pt x="280" y="307"/>
                    </a:lnTo>
                    <a:lnTo>
                      <a:pt x="272" y="314"/>
                    </a:lnTo>
                    <a:lnTo>
                      <a:pt x="269" y="283"/>
                    </a:lnTo>
                    <a:lnTo>
                      <a:pt x="271" y="254"/>
                    </a:lnTo>
                    <a:lnTo>
                      <a:pt x="272" y="224"/>
                    </a:lnTo>
                    <a:lnTo>
                      <a:pt x="272" y="195"/>
                    </a:lnTo>
                    <a:lnTo>
                      <a:pt x="280" y="177"/>
                    </a:lnTo>
                    <a:lnTo>
                      <a:pt x="280" y="164"/>
                    </a:lnTo>
                    <a:lnTo>
                      <a:pt x="280" y="146"/>
                    </a:lnTo>
                    <a:lnTo>
                      <a:pt x="281" y="133"/>
                    </a:lnTo>
                    <a:lnTo>
                      <a:pt x="281" y="123"/>
                    </a:lnTo>
                    <a:lnTo>
                      <a:pt x="285" y="113"/>
                    </a:lnTo>
                    <a:lnTo>
                      <a:pt x="290" y="104"/>
                    </a:lnTo>
                    <a:lnTo>
                      <a:pt x="296" y="97"/>
                    </a:lnTo>
                    <a:lnTo>
                      <a:pt x="296" y="97"/>
                    </a:lnTo>
                    <a:lnTo>
                      <a:pt x="298" y="94"/>
                    </a:lnTo>
                    <a:lnTo>
                      <a:pt x="298" y="94"/>
                    </a:lnTo>
                    <a:lnTo>
                      <a:pt x="298" y="94"/>
                    </a:lnTo>
                    <a:lnTo>
                      <a:pt x="301" y="92"/>
                    </a:lnTo>
                    <a:lnTo>
                      <a:pt x="303" y="86"/>
                    </a:lnTo>
                    <a:lnTo>
                      <a:pt x="307" y="83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3" y="77"/>
                    </a:lnTo>
                    <a:lnTo>
                      <a:pt x="328" y="77"/>
                    </a:lnTo>
                    <a:lnTo>
                      <a:pt x="334" y="74"/>
                    </a:lnTo>
                    <a:lnTo>
                      <a:pt x="337" y="74"/>
                    </a:lnTo>
                    <a:lnTo>
                      <a:pt x="339" y="72"/>
                    </a:lnTo>
                    <a:lnTo>
                      <a:pt x="345" y="67"/>
                    </a:lnTo>
                    <a:lnTo>
                      <a:pt x="345" y="63"/>
                    </a:lnTo>
                    <a:lnTo>
                      <a:pt x="337" y="50"/>
                    </a:lnTo>
                    <a:lnTo>
                      <a:pt x="337" y="50"/>
                    </a:lnTo>
                    <a:lnTo>
                      <a:pt x="337" y="47"/>
                    </a:lnTo>
                    <a:lnTo>
                      <a:pt x="337" y="47"/>
                    </a:lnTo>
                    <a:lnTo>
                      <a:pt x="337" y="43"/>
                    </a:lnTo>
                    <a:lnTo>
                      <a:pt x="337" y="43"/>
                    </a:lnTo>
                    <a:lnTo>
                      <a:pt x="337" y="41"/>
                    </a:lnTo>
                    <a:lnTo>
                      <a:pt x="334" y="41"/>
                    </a:lnTo>
                    <a:lnTo>
                      <a:pt x="334" y="38"/>
                    </a:lnTo>
                    <a:lnTo>
                      <a:pt x="328" y="30"/>
                    </a:lnTo>
                    <a:lnTo>
                      <a:pt x="321" y="21"/>
                    </a:lnTo>
                    <a:lnTo>
                      <a:pt x="317" y="11"/>
                    </a:lnTo>
                    <a:lnTo>
                      <a:pt x="316" y="0"/>
                    </a:lnTo>
                    <a:lnTo>
                      <a:pt x="249" y="41"/>
                    </a:lnTo>
                    <a:lnTo>
                      <a:pt x="188" y="94"/>
                    </a:lnTo>
                    <a:lnTo>
                      <a:pt x="133" y="151"/>
                    </a:lnTo>
                    <a:lnTo>
                      <a:pt x="88" y="218"/>
                    </a:lnTo>
                    <a:lnTo>
                      <a:pt x="50" y="289"/>
                    </a:lnTo>
                    <a:lnTo>
                      <a:pt x="21" y="366"/>
                    </a:lnTo>
                    <a:lnTo>
                      <a:pt x="5" y="446"/>
                    </a:lnTo>
                    <a:lnTo>
                      <a:pt x="0" y="530"/>
                    </a:lnTo>
                    <a:lnTo>
                      <a:pt x="5" y="608"/>
                    </a:lnTo>
                    <a:lnTo>
                      <a:pt x="20" y="680"/>
                    </a:lnTo>
                    <a:lnTo>
                      <a:pt x="45" y="751"/>
                    </a:lnTo>
                    <a:lnTo>
                      <a:pt x="74" y="819"/>
                    </a:lnTo>
                    <a:lnTo>
                      <a:pt x="114" y="879"/>
                    </a:lnTo>
                    <a:lnTo>
                      <a:pt x="160" y="938"/>
                    </a:lnTo>
                    <a:lnTo>
                      <a:pt x="215" y="987"/>
                    </a:lnTo>
                    <a:lnTo>
                      <a:pt x="272" y="1032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096" name="Freeform 24"/>
              <p:cNvSpPr>
                <a:spLocks/>
              </p:cNvSpPr>
              <p:nvPr/>
            </p:nvSpPr>
            <p:spPr bwMode="auto">
              <a:xfrm>
                <a:off x="379" y="2327"/>
                <a:ext cx="824" cy="1203"/>
              </a:xfrm>
              <a:custGeom>
                <a:avLst/>
                <a:gdLst>
                  <a:gd name="T0" fmla="*/ 796 w 824"/>
                  <a:gd name="T1" fmla="*/ 688 h 1203"/>
                  <a:gd name="T2" fmla="*/ 756 w 824"/>
                  <a:gd name="T3" fmla="*/ 641 h 1203"/>
                  <a:gd name="T4" fmla="*/ 812 w 824"/>
                  <a:gd name="T5" fmla="*/ 615 h 1203"/>
                  <a:gd name="T6" fmla="*/ 814 w 824"/>
                  <a:gd name="T7" fmla="*/ 502 h 1203"/>
                  <a:gd name="T8" fmla="*/ 705 w 824"/>
                  <a:gd name="T9" fmla="*/ 247 h 1203"/>
                  <a:gd name="T10" fmla="*/ 651 w 824"/>
                  <a:gd name="T11" fmla="*/ 262 h 1203"/>
                  <a:gd name="T12" fmla="*/ 574 w 824"/>
                  <a:gd name="T13" fmla="*/ 289 h 1203"/>
                  <a:gd name="T14" fmla="*/ 536 w 824"/>
                  <a:gd name="T15" fmla="*/ 258 h 1203"/>
                  <a:gd name="T16" fmla="*/ 563 w 824"/>
                  <a:gd name="T17" fmla="*/ 170 h 1203"/>
                  <a:gd name="T18" fmla="*/ 532 w 824"/>
                  <a:gd name="T19" fmla="*/ 81 h 1203"/>
                  <a:gd name="T20" fmla="*/ 455 w 824"/>
                  <a:gd name="T21" fmla="*/ 56 h 1203"/>
                  <a:gd name="T22" fmla="*/ 484 w 824"/>
                  <a:gd name="T23" fmla="*/ 150 h 1203"/>
                  <a:gd name="T24" fmla="*/ 465 w 824"/>
                  <a:gd name="T25" fmla="*/ 190 h 1203"/>
                  <a:gd name="T26" fmla="*/ 442 w 824"/>
                  <a:gd name="T27" fmla="*/ 200 h 1203"/>
                  <a:gd name="T28" fmla="*/ 419 w 824"/>
                  <a:gd name="T29" fmla="*/ 164 h 1203"/>
                  <a:gd name="T30" fmla="*/ 381 w 824"/>
                  <a:gd name="T31" fmla="*/ 108 h 1203"/>
                  <a:gd name="T32" fmla="*/ 406 w 824"/>
                  <a:gd name="T33" fmla="*/ 108 h 1203"/>
                  <a:gd name="T34" fmla="*/ 424 w 824"/>
                  <a:gd name="T35" fmla="*/ 72 h 1203"/>
                  <a:gd name="T36" fmla="*/ 325 w 824"/>
                  <a:gd name="T37" fmla="*/ 0 h 1203"/>
                  <a:gd name="T38" fmla="*/ 281 w 824"/>
                  <a:gd name="T39" fmla="*/ 27 h 1203"/>
                  <a:gd name="T40" fmla="*/ 240 w 824"/>
                  <a:gd name="T41" fmla="*/ 72 h 1203"/>
                  <a:gd name="T42" fmla="*/ 209 w 824"/>
                  <a:gd name="T43" fmla="*/ 114 h 1203"/>
                  <a:gd name="T44" fmla="*/ 209 w 824"/>
                  <a:gd name="T45" fmla="*/ 150 h 1203"/>
                  <a:gd name="T46" fmla="*/ 240 w 824"/>
                  <a:gd name="T47" fmla="*/ 164 h 1203"/>
                  <a:gd name="T48" fmla="*/ 209 w 824"/>
                  <a:gd name="T49" fmla="*/ 222 h 1203"/>
                  <a:gd name="T50" fmla="*/ 213 w 824"/>
                  <a:gd name="T51" fmla="*/ 242 h 1203"/>
                  <a:gd name="T52" fmla="*/ 267 w 824"/>
                  <a:gd name="T53" fmla="*/ 222 h 1203"/>
                  <a:gd name="T54" fmla="*/ 303 w 824"/>
                  <a:gd name="T55" fmla="*/ 170 h 1203"/>
                  <a:gd name="T56" fmla="*/ 354 w 824"/>
                  <a:gd name="T57" fmla="*/ 231 h 1203"/>
                  <a:gd name="T58" fmla="*/ 372 w 824"/>
                  <a:gd name="T59" fmla="*/ 291 h 1203"/>
                  <a:gd name="T60" fmla="*/ 348 w 824"/>
                  <a:gd name="T61" fmla="*/ 294 h 1203"/>
                  <a:gd name="T62" fmla="*/ 298 w 824"/>
                  <a:gd name="T63" fmla="*/ 309 h 1203"/>
                  <a:gd name="T64" fmla="*/ 323 w 824"/>
                  <a:gd name="T65" fmla="*/ 330 h 1203"/>
                  <a:gd name="T66" fmla="*/ 260 w 824"/>
                  <a:gd name="T67" fmla="*/ 339 h 1203"/>
                  <a:gd name="T68" fmla="*/ 189 w 824"/>
                  <a:gd name="T69" fmla="*/ 411 h 1203"/>
                  <a:gd name="T70" fmla="*/ 184 w 824"/>
                  <a:gd name="T71" fmla="*/ 469 h 1203"/>
                  <a:gd name="T72" fmla="*/ 148 w 824"/>
                  <a:gd name="T73" fmla="*/ 435 h 1203"/>
                  <a:gd name="T74" fmla="*/ 83 w 824"/>
                  <a:gd name="T75" fmla="*/ 402 h 1203"/>
                  <a:gd name="T76" fmla="*/ 0 w 824"/>
                  <a:gd name="T77" fmla="*/ 455 h 1203"/>
                  <a:gd name="T78" fmla="*/ 54 w 824"/>
                  <a:gd name="T79" fmla="*/ 496 h 1203"/>
                  <a:gd name="T80" fmla="*/ 74 w 824"/>
                  <a:gd name="T81" fmla="*/ 485 h 1203"/>
                  <a:gd name="T82" fmla="*/ 54 w 824"/>
                  <a:gd name="T83" fmla="*/ 608 h 1203"/>
                  <a:gd name="T84" fmla="*/ 132 w 824"/>
                  <a:gd name="T85" fmla="*/ 641 h 1203"/>
                  <a:gd name="T86" fmla="*/ 195 w 824"/>
                  <a:gd name="T87" fmla="*/ 661 h 1203"/>
                  <a:gd name="T88" fmla="*/ 249 w 824"/>
                  <a:gd name="T89" fmla="*/ 744 h 1203"/>
                  <a:gd name="T90" fmla="*/ 334 w 824"/>
                  <a:gd name="T91" fmla="*/ 886 h 1203"/>
                  <a:gd name="T92" fmla="*/ 391 w 824"/>
                  <a:gd name="T93" fmla="*/ 1007 h 1203"/>
                  <a:gd name="T94" fmla="*/ 292 w 824"/>
                  <a:gd name="T95" fmla="*/ 1052 h 1203"/>
                  <a:gd name="T96" fmla="*/ 182 w 824"/>
                  <a:gd name="T97" fmla="*/ 1105 h 1203"/>
                  <a:gd name="T98" fmla="*/ 68 w 824"/>
                  <a:gd name="T99" fmla="*/ 1180 h 1203"/>
                  <a:gd name="T100" fmla="*/ 200 w 824"/>
                  <a:gd name="T101" fmla="*/ 1202 h 1203"/>
                  <a:gd name="T102" fmla="*/ 417 w 824"/>
                  <a:gd name="T103" fmla="*/ 1168 h 1203"/>
                  <a:gd name="T104" fmla="*/ 613 w 824"/>
                  <a:gd name="T105" fmla="*/ 1052 h 1203"/>
                  <a:gd name="T106" fmla="*/ 610 w 824"/>
                  <a:gd name="T107" fmla="*/ 929 h 1203"/>
                  <a:gd name="T108" fmla="*/ 543 w 824"/>
                  <a:gd name="T109" fmla="*/ 888 h 1203"/>
                  <a:gd name="T110" fmla="*/ 567 w 824"/>
                  <a:gd name="T111" fmla="*/ 791 h 1203"/>
                  <a:gd name="T112" fmla="*/ 655 w 824"/>
                  <a:gd name="T113" fmla="*/ 738 h 1203"/>
                  <a:gd name="T114" fmla="*/ 725 w 824"/>
                  <a:gd name="T115" fmla="*/ 713 h 1203"/>
                  <a:gd name="T116" fmla="*/ 792 w 824"/>
                  <a:gd name="T117" fmla="*/ 729 h 1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24" h="1203">
                    <a:moveTo>
                      <a:pt x="803" y="736"/>
                    </a:moveTo>
                    <a:lnTo>
                      <a:pt x="807" y="724"/>
                    </a:lnTo>
                    <a:lnTo>
                      <a:pt x="808" y="713"/>
                    </a:lnTo>
                    <a:lnTo>
                      <a:pt x="812" y="702"/>
                    </a:lnTo>
                    <a:lnTo>
                      <a:pt x="814" y="691"/>
                    </a:lnTo>
                    <a:lnTo>
                      <a:pt x="803" y="691"/>
                    </a:lnTo>
                    <a:lnTo>
                      <a:pt x="796" y="688"/>
                    </a:lnTo>
                    <a:lnTo>
                      <a:pt x="783" y="686"/>
                    </a:lnTo>
                    <a:lnTo>
                      <a:pt x="776" y="680"/>
                    </a:lnTo>
                    <a:lnTo>
                      <a:pt x="770" y="675"/>
                    </a:lnTo>
                    <a:lnTo>
                      <a:pt x="767" y="666"/>
                    </a:lnTo>
                    <a:lnTo>
                      <a:pt x="761" y="661"/>
                    </a:lnTo>
                    <a:lnTo>
                      <a:pt x="760" y="655"/>
                    </a:lnTo>
                    <a:lnTo>
                      <a:pt x="756" y="641"/>
                    </a:lnTo>
                    <a:lnTo>
                      <a:pt x="756" y="624"/>
                    </a:lnTo>
                    <a:lnTo>
                      <a:pt x="760" y="610"/>
                    </a:lnTo>
                    <a:lnTo>
                      <a:pt x="767" y="599"/>
                    </a:lnTo>
                    <a:lnTo>
                      <a:pt x="781" y="597"/>
                    </a:lnTo>
                    <a:lnTo>
                      <a:pt x="792" y="599"/>
                    </a:lnTo>
                    <a:lnTo>
                      <a:pt x="803" y="608"/>
                    </a:lnTo>
                    <a:lnTo>
                      <a:pt x="812" y="615"/>
                    </a:lnTo>
                    <a:lnTo>
                      <a:pt x="819" y="628"/>
                    </a:lnTo>
                    <a:lnTo>
                      <a:pt x="823" y="619"/>
                    </a:lnTo>
                    <a:lnTo>
                      <a:pt x="823" y="610"/>
                    </a:lnTo>
                    <a:lnTo>
                      <a:pt x="823" y="605"/>
                    </a:lnTo>
                    <a:lnTo>
                      <a:pt x="823" y="597"/>
                    </a:lnTo>
                    <a:lnTo>
                      <a:pt x="819" y="549"/>
                    </a:lnTo>
                    <a:lnTo>
                      <a:pt x="814" y="502"/>
                    </a:lnTo>
                    <a:lnTo>
                      <a:pt x="807" y="455"/>
                    </a:lnTo>
                    <a:lnTo>
                      <a:pt x="792" y="411"/>
                    </a:lnTo>
                    <a:lnTo>
                      <a:pt x="776" y="366"/>
                    </a:lnTo>
                    <a:lnTo>
                      <a:pt x="756" y="325"/>
                    </a:lnTo>
                    <a:lnTo>
                      <a:pt x="734" y="285"/>
                    </a:lnTo>
                    <a:lnTo>
                      <a:pt x="709" y="247"/>
                    </a:lnTo>
                    <a:lnTo>
                      <a:pt x="705" y="247"/>
                    </a:lnTo>
                    <a:lnTo>
                      <a:pt x="702" y="244"/>
                    </a:lnTo>
                    <a:lnTo>
                      <a:pt x="698" y="244"/>
                    </a:lnTo>
                    <a:lnTo>
                      <a:pt x="693" y="242"/>
                    </a:lnTo>
                    <a:lnTo>
                      <a:pt x="677" y="253"/>
                    </a:lnTo>
                    <a:lnTo>
                      <a:pt x="668" y="254"/>
                    </a:lnTo>
                    <a:lnTo>
                      <a:pt x="660" y="258"/>
                    </a:lnTo>
                    <a:lnTo>
                      <a:pt x="651" y="262"/>
                    </a:lnTo>
                    <a:lnTo>
                      <a:pt x="642" y="264"/>
                    </a:lnTo>
                    <a:lnTo>
                      <a:pt x="631" y="267"/>
                    </a:lnTo>
                    <a:lnTo>
                      <a:pt x="619" y="273"/>
                    </a:lnTo>
                    <a:lnTo>
                      <a:pt x="606" y="278"/>
                    </a:lnTo>
                    <a:lnTo>
                      <a:pt x="594" y="283"/>
                    </a:lnTo>
                    <a:lnTo>
                      <a:pt x="583" y="285"/>
                    </a:lnTo>
                    <a:lnTo>
                      <a:pt x="574" y="289"/>
                    </a:lnTo>
                    <a:lnTo>
                      <a:pt x="567" y="291"/>
                    </a:lnTo>
                    <a:lnTo>
                      <a:pt x="557" y="289"/>
                    </a:lnTo>
                    <a:lnTo>
                      <a:pt x="554" y="285"/>
                    </a:lnTo>
                    <a:lnTo>
                      <a:pt x="548" y="280"/>
                    </a:lnTo>
                    <a:lnTo>
                      <a:pt x="547" y="278"/>
                    </a:lnTo>
                    <a:lnTo>
                      <a:pt x="543" y="273"/>
                    </a:lnTo>
                    <a:lnTo>
                      <a:pt x="536" y="258"/>
                    </a:lnTo>
                    <a:lnTo>
                      <a:pt x="532" y="244"/>
                    </a:lnTo>
                    <a:lnTo>
                      <a:pt x="532" y="231"/>
                    </a:lnTo>
                    <a:lnTo>
                      <a:pt x="530" y="217"/>
                    </a:lnTo>
                    <a:lnTo>
                      <a:pt x="532" y="202"/>
                    </a:lnTo>
                    <a:lnTo>
                      <a:pt x="541" y="190"/>
                    </a:lnTo>
                    <a:lnTo>
                      <a:pt x="552" y="177"/>
                    </a:lnTo>
                    <a:lnTo>
                      <a:pt x="563" y="170"/>
                    </a:lnTo>
                    <a:lnTo>
                      <a:pt x="574" y="159"/>
                    </a:lnTo>
                    <a:lnTo>
                      <a:pt x="583" y="146"/>
                    </a:lnTo>
                    <a:lnTo>
                      <a:pt x="588" y="134"/>
                    </a:lnTo>
                    <a:lnTo>
                      <a:pt x="588" y="119"/>
                    </a:lnTo>
                    <a:lnTo>
                      <a:pt x="568" y="105"/>
                    </a:lnTo>
                    <a:lnTo>
                      <a:pt x="552" y="92"/>
                    </a:lnTo>
                    <a:lnTo>
                      <a:pt x="532" y="81"/>
                    </a:lnTo>
                    <a:lnTo>
                      <a:pt x="512" y="70"/>
                    </a:lnTo>
                    <a:lnTo>
                      <a:pt x="491" y="58"/>
                    </a:lnTo>
                    <a:lnTo>
                      <a:pt x="471" y="47"/>
                    </a:lnTo>
                    <a:lnTo>
                      <a:pt x="449" y="38"/>
                    </a:lnTo>
                    <a:lnTo>
                      <a:pt x="428" y="31"/>
                    </a:lnTo>
                    <a:lnTo>
                      <a:pt x="442" y="45"/>
                    </a:lnTo>
                    <a:lnTo>
                      <a:pt x="455" y="56"/>
                    </a:lnTo>
                    <a:lnTo>
                      <a:pt x="465" y="63"/>
                    </a:lnTo>
                    <a:lnTo>
                      <a:pt x="484" y="74"/>
                    </a:lnTo>
                    <a:lnTo>
                      <a:pt x="485" y="88"/>
                    </a:lnTo>
                    <a:lnTo>
                      <a:pt x="484" y="105"/>
                    </a:lnTo>
                    <a:lnTo>
                      <a:pt x="478" y="123"/>
                    </a:lnTo>
                    <a:lnTo>
                      <a:pt x="478" y="135"/>
                    </a:lnTo>
                    <a:lnTo>
                      <a:pt x="484" y="150"/>
                    </a:lnTo>
                    <a:lnTo>
                      <a:pt x="484" y="155"/>
                    </a:lnTo>
                    <a:lnTo>
                      <a:pt x="480" y="161"/>
                    </a:lnTo>
                    <a:lnTo>
                      <a:pt x="474" y="166"/>
                    </a:lnTo>
                    <a:lnTo>
                      <a:pt x="469" y="170"/>
                    </a:lnTo>
                    <a:lnTo>
                      <a:pt x="465" y="175"/>
                    </a:lnTo>
                    <a:lnTo>
                      <a:pt x="465" y="180"/>
                    </a:lnTo>
                    <a:lnTo>
                      <a:pt x="465" y="190"/>
                    </a:lnTo>
                    <a:lnTo>
                      <a:pt x="464" y="195"/>
                    </a:lnTo>
                    <a:lnTo>
                      <a:pt x="460" y="197"/>
                    </a:lnTo>
                    <a:lnTo>
                      <a:pt x="458" y="200"/>
                    </a:lnTo>
                    <a:lnTo>
                      <a:pt x="455" y="200"/>
                    </a:lnTo>
                    <a:lnTo>
                      <a:pt x="453" y="200"/>
                    </a:lnTo>
                    <a:lnTo>
                      <a:pt x="447" y="197"/>
                    </a:lnTo>
                    <a:lnTo>
                      <a:pt x="442" y="200"/>
                    </a:lnTo>
                    <a:lnTo>
                      <a:pt x="433" y="202"/>
                    </a:lnTo>
                    <a:lnTo>
                      <a:pt x="428" y="202"/>
                    </a:lnTo>
                    <a:lnTo>
                      <a:pt x="424" y="200"/>
                    </a:lnTo>
                    <a:lnTo>
                      <a:pt x="424" y="197"/>
                    </a:lnTo>
                    <a:lnTo>
                      <a:pt x="424" y="197"/>
                    </a:lnTo>
                    <a:lnTo>
                      <a:pt x="422" y="195"/>
                    </a:lnTo>
                    <a:lnTo>
                      <a:pt x="419" y="164"/>
                    </a:lnTo>
                    <a:lnTo>
                      <a:pt x="411" y="159"/>
                    </a:lnTo>
                    <a:lnTo>
                      <a:pt x="406" y="150"/>
                    </a:lnTo>
                    <a:lnTo>
                      <a:pt x="397" y="141"/>
                    </a:lnTo>
                    <a:lnTo>
                      <a:pt x="390" y="134"/>
                    </a:lnTo>
                    <a:lnTo>
                      <a:pt x="386" y="125"/>
                    </a:lnTo>
                    <a:lnTo>
                      <a:pt x="384" y="117"/>
                    </a:lnTo>
                    <a:lnTo>
                      <a:pt x="381" y="108"/>
                    </a:lnTo>
                    <a:lnTo>
                      <a:pt x="384" y="103"/>
                    </a:lnTo>
                    <a:lnTo>
                      <a:pt x="386" y="99"/>
                    </a:lnTo>
                    <a:lnTo>
                      <a:pt x="390" y="99"/>
                    </a:lnTo>
                    <a:lnTo>
                      <a:pt x="390" y="97"/>
                    </a:lnTo>
                    <a:lnTo>
                      <a:pt x="391" y="97"/>
                    </a:lnTo>
                    <a:lnTo>
                      <a:pt x="397" y="103"/>
                    </a:lnTo>
                    <a:lnTo>
                      <a:pt x="406" y="108"/>
                    </a:lnTo>
                    <a:lnTo>
                      <a:pt x="413" y="110"/>
                    </a:lnTo>
                    <a:lnTo>
                      <a:pt x="422" y="110"/>
                    </a:lnTo>
                    <a:lnTo>
                      <a:pt x="424" y="110"/>
                    </a:lnTo>
                    <a:lnTo>
                      <a:pt x="424" y="108"/>
                    </a:lnTo>
                    <a:lnTo>
                      <a:pt x="424" y="108"/>
                    </a:lnTo>
                    <a:lnTo>
                      <a:pt x="424" y="108"/>
                    </a:lnTo>
                    <a:lnTo>
                      <a:pt x="424" y="72"/>
                    </a:lnTo>
                    <a:lnTo>
                      <a:pt x="411" y="56"/>
                    </a:lnTo>
                    <a:lnTo>
                      <a:pt x="395" y="42"/>
                    </a:lnTo>
                    <a:lnTo>
                      <a:pt x="377" y="27"/>
                    </a:lnTo>
                    <a:lnTo>
                      <a:pt x="364" y="9"/>
                    </a:lnTo>
                    <a:lnTo>
                      <a:pt x="350" y="5"/>
                    </a:lnTo>
                    <a:lnTo>
                      <a:pt x="339" y="2"/>
                    </a:lnTo>
                    <a:lnTo>
                      <a:pt x="325" y="0"/>
                    </a:lnTo>
                    <a:lnTo>
                      <a:pt x="312" y="0"/>
                    </a:lnTo>
                    <a:lnTo>
                      <a:pt x="308" y="0"/>
                    </a:lnTo>
                    <a:lnTo>
                      <a:pt x="308" y="2"/>
                    </a:lnTo>
                    <a:lnTo>
                      <a:pt x="308" y="5"/>
                    </a:lnTo>
                    <a:lnTo>
                      <a:pt x="307" y="9"/>
                    </a:lnTo>
                    <a:lnTo>
                      <a:pt x="289" y="14"/>
                    </a:lnTo>
                    <a:lnTo>
                      <a:pt x="281" y="27"/>
                    </a:lnTo>
                    <a:lnTo>
                      <a:pt x="276" y="42"/>
                    </a:lnTo>
                    <a:lnTo>
                      <a:pt x="265" y="56"/>
                    </a:lnTo>
                    <a:lnTo>
                      <a:pt x="260" y="56"/>
                    </a:lnTo>
                    <a:lnTo>
                      <a:pt x="256" y="56"/>
                    </a:lnTo>
                    <a:lnTo>
                      <a:pt x="251" y="56"/>
                    </a:lnTo>
                    <a:lnTo>
                      <a:pt x="249" y="58"/>
                    </a:lnTo>
                    <a:lnTo>
                      <a:pt x="240" y="72"/>
                    </a:lnTo>
                    <a:lnTo>
                      <a:pt x="231" y="87"/>
                    </a:lnTo>
                    <a:lnTo>
                      <a:pt x="224" y="99"/>
                    </a:lnTo>
                    <a:lnTo>
                      <a:pt x="213" y="110"/>
                    </a:lnTo>
                    <a:lnTo>
                      <a:pt x="209" y="110"/>
                    </a:lnTo>
                    <a:lnTo>
                      <a:pt x="209" y="110"/>
                    </a:lnTo>
                    <a:lnTo>
                      <a:pt x="209" y="110"/>
                    </a:lnTo>
                    <a:lnTo>
                      <a:pt x="209" y="114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41"/>
                    </a:lnTo>
                    <a:lnTo>
                      <a:pt x="195" y="146"/>
                    </a:lnTo>
                    <a:lnTo>
                      <a:pt x="209" y="150"/>
                    </a:lnTo>
                    <a:lnTo>
                      <a:pt x="224" y="153"/>
                    </a:lnTo>
                    <a:lnTo>
                      <a:pt x="234" y="153"/>
                    </a:lnTo>
                    <a:lnTo>
                      <a:pt x="236" y="155"/>
                    </a:lnTo>
                    <a:lnTo>
                      <a:pt x="240" y="155"/>
                    </a:lnTo>
                    <a:lnTo>
                      <a:pt x="240" y="159"/>
                    </a:lnTo>
                    <a:lnTo>
                      <a:pt x="242" y="161"/>
                    </a:lnTo>
                    <a:lnTo>
                      <a:pt x="240" y="164"/>
                    </a:lnTo>
                    <a:lnTo>
                      <a:pt x="234" y="166"/>
                    </a:lnTo>
                    <a:lnTo>
                      <a:pt x="231" y="170"/>
                    </a:lnTo>
                    <a:lnTo>
                      <a:pt x="225" y="171"/>
                    </a:lnTo>
                    <a:lnTo>
                      <a:pt x="220" y="180"/>
                    </a:lnTo>
                    <a:lnTo>
                      <a:pt x="215" y="195"/>
                    </a:lnTo>
                    <a:lnTo>
                      <a:pt x="209" y="208"/>
                    </a:lnTo>
                    <a:lnTo>
                      <a:pt x="209" y="222"/>
                    </a:lnTo>
                    <a:lnTo>
                      <a:pt x="213" y="227"/>
                    </a:lnTo>
                    <a:lnTo>
                      <a:pt x="215" y="227"/>
                    </a:lnTo>
                    <a:lnTo>
                      <a:pt x="213" y="231"/>
                    </a:lnTo>
                    <a:lnTo>
                      <a:pt x="209" y="238"/>
                    </a:lnTo>
                    <a:lnTo>
                      <a:pt x="209" y="238"/>
                    </a:lnTo>
                    <a:lnTo>
                      <a:pt x="213" y="242"/>
                    </a:lnTo>
                    <a:lnTo>
                      <a:pt x="213" y="242"/>
                    </a:lnTo>
                    <a:lnTo>
                      <a:pt x="215" y="244"/>
                    </a:lnTo>
                    <a:lnTo>
                      <a:pt x="231" y="233"/>
                    </a:lnTo>
                    <a:lnTo>
                      <a:pt x="260" y="231"/>
                    </a:lnTo>
                    <a:lnTo>
                      <a:pt x="260" y="227"/>
                    </a:lnTo>
                    <a:lnTo>
                      <a:pt x="262" y="226"/>
                    </a:lnTo>
                    <a:lnTo>
                      <a:pt x="265" y="226"/>
                    </a:lnTo>
                    <a:lnTo>
                      <a:pt x="267" y="222"/>
                    </a:lnTo>
                    <a:lnTo>
                      <a:pt x="267" y="200"/>
                    </a:lnTo>
                    <a:lnTo>
                      <a:pt x="289" y="155"/>
                    </a:lnTo>
                    <a:lnTo>
                      <a:pt x="289" y="155"/>
                    </a:lnTo>
                    <a:lnTo>
                      <a:pt x="292" y="155"/>
                    </a:lnTo>
                    <a:lnTo>
                      <a:pt x="292" y="155"/>
                    </a:lnTo>
                    <a:lnTo>
                      <a:pt x="292" y="155"/>
                    </a:lnTo>
                    <a:lnTo>
                      <a:pt x="303" y="170"/>
                    </a:lnTo>
                    <a:lnTo>
                      <a:pt x="312" y="180"/>
                    </a:lnTo>
                    <a:lnTo>
                      <a:pt x="323" y="195"/>
                    </a:lnTo>
                    <a:lnTo>
                      <a:pt x="336" y="206"/>
                    </a:lnTo>
                    <a:lnTo>
                      <a:pt x="343" y="211"/>
                    </a:lnTo>
                    <a:lnTo>
                      <a:pt x="345" y="217"/>
                    </a:lnTo>
                    <a:lnTo>
                      <a:pt x="350" y="226"/>
                    </a:lnTo>
                    <a:lnTo>
                      <a:pt x="354" y="231"/>
                    </a:lnTo>
                    <a:lnTo>
                      <a:pt x="354" y="244"/>
                    </a:lnTo>
                    <a:lnTo>
                      <a:pt x="354" y="258"/>
                    </a:lnTo>
                    <a:lnTo>
                      <a:pt x="359" y="273"/>
                    </a:lnTo>
                    <a:lnTo>
                      <a:pt x="364" y="283"/>
                    </a:lnTo>
                    <a:lnTo>
                      <a:pt x="366" y="285"/>
                    </a:lnTo>
                    <a:lnTo>
                      <a:pt x="370" y="289"/>
                    </a:lnTo>
                    <a:lnTo>
                      <a:pt x="372" y="291"/>
                    </a:lnTo>
                    <a:lnTo>
                      <a:pt x="375" y="294"/>
                    </a:lnTo>
                    <a:lnTo>
                      <a:pt x="375" y="298"/>
                    </a:lnTo>
                    <a:lnTo>
                      <a:pt x="372" y="300"/>
                    </a:lnTo>
                    <a:lnTo>
                      <a:pt x="372" y="305"/>
                    </a:lnTo>
                    <a:lnTo>
                      <a:pt x="370" y="309"/>
                    </a:lnTo>
                    <a:lnTo>
                      <a:pt x="359" y="305"/>
                    </a:lnTo>
                    <a:lnTo>
                      <a:pt x="348" y="294"/>
                    </a:lnTo>
                    <a:lnTo>
                      <a:pt x="336" y="285"/>
                    </a:lnTo>
                    <a:lnTo>
                      <a:pt x="323" y="283"/>
                    </a:lnTo>
                    <a:lnTo>
                      <a:pt x="314" y="289"/>
                    </a:lnTo>
                    <a:lnTo>
                      <a:pt x="308" y="294"/>
                    </a:lnTo>
                    <a:lnTo>
                      <a:pt x="299" y="300"/>
                    </a:lnTo>
                    <a:lnTo>
                      <a:pt x="296" y="305"/>
                    </a:lnTo>
                    <a:lnTo>
                      <a:pt x="298" y="309"/>
                    </a:lnTo>
                    <a:lnTo>
                      <a:pt x="299" y="310"/>
                    </a:lnTo>
                    <a:lnTo>
                      <a:pt x="299" y="314"/>
                    </a:lnTo>
                    <a:lnTo>
                      <a:pt x="303" y="314"/>
                    </a:lnTo>
                    <a:lnTo>
                      <a:pt x="312" y="314"/>
                    </a:lnTo>
                    <a:lnTo>
                      <a:pt x="317" y="316"/>
                    </a:lnTo>
                    <a:lnTo>
                      <a:pt x="319" y="321"/>
                    </a:lnTo>
                    <a:lnTo>
                      <a:pt x="323" y="330"/>
                    </a:lnTo>
                    <a:lnTo>
                      <a:pt x="323" y="330"/>
                    </a:lnTo>
                    <a:lnTo>
                      <a:pt x="319" y="334"/>
                    </a:lnTo>
                    <a:lnTo>
                      <a:pt x="317" y="339"/>
                    </a:lnTo>
                    <a:lnTo>
                      <a:pt x="317" y="339"/>
                    </a:lnTo>
                    <a:lnTo>
                      <a:pt x="260" y="327"/>
                    </a:lnTo>
                    <a:lnTo>
                      <a:pt x="260" y="334"/>
                    </a:lnTo>
                    <a:lnTo>
                      <a:pt x="260" y="339"/>
                    </a:lnTo>
                    <a:lnTo>
                      <a:pt x="260" y="345"/>
                    </a:lnTo>
                    <a:lnTo>
                      <a:pt x="256" y="347"/>
                    </a:lnTo>
                    <a:lnTo>
                      <a:pt x="251" y="356"/>
                    </a:lnTo>
                    <a:lnTo>
                      <a:pt x="249" y="357"/>
                    </a:lnTo>
                    <a:lnTo>
                      <a:pt x="242" y="366"/>
                    </a:lnTo>
                    <a:lnTo>
                      <a:pt x="225" y="393"/>
                    </a:lnTo>
                    <a:lnTo>
                      <a:pt x="189" y="411"/>
                    </a:lnTo>
                    <a:lnTo>
                      <a:pt x="188" y="413"/>
                    </a:lnTo>
                    <a:lnTo>
                      <a:pt x="184" y="419"/>
                    </a:lnTo>
                    <a:lnTo>
                      <a:pt x="184" y="424"/>
                    </a:lnTo>
                    <a:lnTo>
                      <a:pt x="184" y="430"/>
                    </a:lnTo>
                    <a:lnTo>
                      <a:pt x="184" y="439"/>
                    </a:lnTo>
                    <a:lnTo>
                      <a:pt x="184" y="453"/>
                    </a:lnTo>
                    <a:lnTo>
                      <a:pt x="184" y="469"/>
                    </a:lnTo>
                    <a:lnTo>
                      <a:pt x="184" y="478"/>
                    </a:lnTo>
                    <a:lnTo>
                      <a:pt x="173" y="478"/>
                    </a:lnTo>
                    <a:lnTo>
                      <a:pt x="164" y="475"/>
                    </a:lnTo>
                    <a:lnTo>
                      <a:pt x="157" y="469"/>
                    </a:lnTo>
                    <a:lnTo>
                      <a:pt x="151" y="464"/>
                    </a:lnTo>
                    <a:lnTo>
                      <a:pt x="151" y="449"/>
                    </a:lnTo>
                    <a:lnTo>
                      <a:pt x="148" y="435"/>
                    </a:lnTo>
                    <a:lnTo>
                      <a:pt x="141" y="424"/>
                    </a:lnTo>
                    <a:lnTo>
                      <a:pt x="130" y="413"/>
                    </a:lnTo>
                    <a:lnTo>
                      <a:pt x="117" y="417"/>
                    </a:lnTo>
                    <a:lnTo>
                      <a:pt x="110" y="417"/>
                    </a:lnTo>
                    <a:lnTo>
                      <a:pt x="101" y="413"/>
                    </a:lnTo>
                    <a:lnTo>
                      <a:pt x="94" y="408"/>
                    </a:lnTo>
                    <a:lnTo>
                      <a:pt x="83" y="402"/>
                    </a:lnTo>
                    <a:lnTo>
                      <a:pt x="72" y="397"/>
                    </a:lnTo>
                    <a:lnTo>
                      <a:pt x="59" y="393"/>
                    </a:lnTo>
                    <a:lnTo>
                      <a:pt x="49" y="392"/>
                    </a:lnTo>
                    <a:lnTo>
                      <a:pt x="38" y="402"/>
                    </a:lnTo>
                    <a:lnTo>
                      <a:pt x="21" y="424"/>
                    </a:lnTo>
                    <a:lnTo>
                      <a:pt x="5" y="448"/>
                    </a:lnTo>
                    <a:lnTo>
                      <a:pt x="0" y="455"/>
                    </a:lnTo>
                    <a:lnTo>
                      <a:pt x="21" y="475"/>
                    </a:lnTo>
                    <a:lnTo>
                      <a:pt x="25" y="516"/>
                    </a:lnTo>
                    <a:lnTo>
                      <a:pt x="29" y="516"/>
                    </a:lnTo>
                    <a:lnTo>
                      <a:pt x="38" y="513"/>
                    </a:lnTo>
                    <a:lnTo>
                      <a:pt x="43" y="511"/>
                    </a:lnTo>
                    <a:lnTo>
                      <a:pt x="49" y="505"/>
                    </a:lnTo>
                    <a:lnTo>
                      <a:pt x="54" y="496"/>
                    </a:lnTo>
                    <a:lnTo>
                      <a:pt x="58" y="491"/>
                    </a:lnTo>
                    <a:lnTo>
                      <a:pt x="63" y="485"/>
                    </a:lnTo>
                    <a:lnTo>
                      <a:pt x="72" y="480"/>
                    </a:lnTo>
                    <a:lnTo>
                      <a:pt x="74" y="480"/>
                    </a:lnTo>
                    <a:lnTo>
                      <a:pt x="74" y="484"/>
                    </a:lnTo>
                    <a:lnTo>
                      <a:pt x="74" y="484"/>
                    </a:lnTo>
                    <a:lnTo>
                      <a:pt x="74" y="485"/>
                    </a:lnTo>
                    <a:lnTo>
                      <a:pt x="63" y="538"/>
                    </a:lnTo>
                    <a:lnTo>
                      <a:pt x="79" y="556"/>
                    </a:lnTo>
                    <a:lnTo>
                      <a:pt x="77" y="567"/>
                    </a:lnTo>
                    <a:lnTo>
                      <a:pt x="68" y="574"/>
                    </a:lnTo>
                    <a:lnTo>
                      <a:pt x="59" y="583"/>
                    </a:lnTo>
                    <a:lnTo>
                      <a:pt x="54" y="597"/>
                    </a:lnTo>
                    <a:lnTo>
                      <a:pt x="54" y="608"/>
                    </a:lnTo>
                    <a:lnTo>
                      <a:pt x="63" y="619"/>
                    </a:lnTo>
                    <a:lnTo>
                      <a:pt x="74" y="630"/>
                    </a:lnTo>
                    <a:lnTo>
                      <a:pt x="88" y="641"/>
                    </a:lnTo>
                    <a:lnTo>
                      <a:pt x="101" y="646"/>
                    </a:lnTo>
                    <a:lnTo>
                      <a:pt x="114" y="646"/>
                    </a:lnTo>
                    <a:lnTo>
                      <a:pt x="124" y="644"/>
                    </a:lnTo>
                    <a:lnTo>
                      <a:pt x="132" y="641"/>
                    </a:lnTo>
                    <a:lnTo>
                      <a:pt x="141" y="635"/>
                    </a:lnTo>
                    <a:lnTo>
                      <a:pt x="148" y="635"/>
                    </a:lnTo>
                    <a:lnTo>
                      <a:pt x="153" y="639"/>
                    </a:lnTo>
                    <a:lnTo>
                      <a:pt x="160" y="641"/>
                    </a:lnTo>
                    <a:lnTo>
                      <a:pt x="168" y="644"/>
                    </a:lnTo>
                    <a:lnTo>
                      <a:pt x="184" y="652"/>
                    </a:lnTo>
                    <a:lnTo>
                      <a:pt x="195" y="661"/>
                    </a:lnTo>
                    <a:lnTo>
                      <a:pt x="209" y="670"/>
                    </a:lnTo>
                    <a:lnTo>
                      <a:pt x="220" y="677"/>
                    </a:lnTo>
                    <a:lnTo>
                      <a:pt x="225" y="691"/>
                    </a:lnTo>
                    <a:lnTo>
                      <a:pt x="229" y="706"/>
                    </a:lnTo>
                    <a:lnTo>
                      <a:pt x="231" y="722"/>
                    </a:lnTo>
                    <a:lnTo>
                      <a:pt x="234" y="738"/>
                    </a:lnTo>
                    <a:lnTo>
                      <a:pt x="249" y="744"/>
                    </a:lnTo>
                    <a:lnTo>
                      <a:pt x="262" y="749"/>
                    </a:lnTo>
                    <a:lnTo>
                      <a:pt x="276" y="758"/>
                    </a:lnTo>
                    <a:lnTo>
                      <a:pt x="287" y="772"/>
                    </a:lnTo>
                    <a:lnTo>
                      <a:pt x="298" y="800"/>
                    </a:lnTo>
                    <a:lnTo>
                      <a:pt x="308" y="830"/>
                    </a:lnTo>
                    <a:lnTo>
                      <a:pt x="319" y="861"/>
                    </a:lnTo>
                    <a:lnTo>
                      <a:pt x="334" y="886"/>
                    </a:lnTo>
                    <a:lnTo>
                      <a:pt x="350" y="904"/>
                    </a:lnTo>
                    <a:lnTo>
                      <a:pt x="366" y="924"/>
                    </a:lnTo>
                    <a:lnTo>
                      <a:pt x="381" y="944"/>
                    </a:lnTo>
                    <a:lnTo>
                      <a:pt x="395" y="966"/>
                    </a:lnTo>
                    <a:lnTo>
                      <a:pt x="397" y="980"/>
                    </a:lnTo>
                    <a:lnTo>
                      <a:pt x="397" y="993"/>
                    </a:lnTo>
                    <a:lnTo>
                      <a:pt x="391" y="1007"/>
                    </a:lnTo>
                    <a:lnTo>
                      <a:pt x="381" y="1018"/>
                    </a:lnTo>
                    <a:lnTo>
                      <a:pt x="364" y="1022"/>
                    </a:lnTo>
                    <a:lnTo>
                      <a:pt x="348" y="1027"/>
                    </a:lnTo>
                    <a:lnTo>
                      <a:pt x="334" y="1032"/>
                    </a:lnTo>
                    <a:lnTo>
                      <a:pt x="319" y="1038"/>
                    </a:lnTo>
                    <a:lnTo>
                      <a:pt x="307" y="1043"/>
                    </a:lnTo>
                    <a:lnTo>
                      <a:pt x="292" y="1052"/>
                    </a:lnTo>
                    <a:lnTo>
                      <a:pt x="278" y="1063"/>
                    </a:lnTo>
                    <a:lnTo>
                      <a:pt x="262" y="1074"/>
                    </a:lnTo>
                    <a:lnTo>
                      <a:pt x="249" y="1083"/>
                    </a:lnTo>
                    <a:lnTo>
                      <a:pt x="231" y="1090"/>
                    </a:lnTo>
                    <a:lnTo>
                      <a:pt x="215" y="1094"/>
                    </a:lnTo>
                    <a:lnTo>
                      <a:pt x="198" y="1099"/>
                    </a:lnTo>
                    <a:lnTo>
                      <a:pt x="182" y="1105"/>
                    </a:lnTo>
                    <a:lnTo>
                      <a:pt x="164" y="1110"/>
                    </a:lnTo>
                    <a:lnTo>
                      <a:pt x="151" y="1119"/>
                    </a:lnTo>
                    <a:lnTo>
                      <a:pt x="141" y="1132"/>
                    </a:lnTo>
                    <a:lnTo>
                      <a:pt x="124" y="1146"/>
                    </a:lnTo>
                    <a:lnTo>
                      <a:pt x="106" y="1160"/>
                    </a:lnTo>
                    <a:lnTo>
                      <a:pt x="88" y="1171"/>
                    </a:lnTo>
                    <a:lnTo>
                      <a:pt x="68" y="1180"/>
                    </a:lnTo>
                    <a:lnTo>
                      <a:pt x="88" y="1186"/>
                    </a:lnTo>
                    <a:lnTo>
                      <a:pt x="106" y="1188"/>
                    </a:lnTo>
                    <a:lnTo>
                      <a:pt x="124" y="1193"/>
                    </a:lnTo>
                    <a:lnTo>
                      <a:pt x="142" y="1197"/>
                    </a:lnTo>
                    <a:lnTo>
                      <a:pt x="162" y="1198"/>
                    </a:lnTo>
                    <a:lnTo>
                      <a:pt x="182" y="1198"/>
                    </a:lnTo>
                    <a:lnTo>
                      <a:pt x="200" y="1202"/>
                    </a:lnTo>
                    <a:lnTo>
                      <a:pt x="220" y="1202"/>
                    </a:lnTo>
                    <a:lnTo>
                      <a:pt x="252" y="1202"/>
                    </a:lnTo>
                    <a:lnTo>
                      <a:pt x="287" y="1198"/>
                    </a:lnTo>
                    <a:lnTo>
                      <a:pt x="319" y="1193"/>
                    </a:lnTo>
                    <a:lnTo>
                      <a:pt x="354" y="1186"/>
                    </a:lnTo>
                    <a:lnTo>
                      <a:pt x="386" y="1177"/>
                    </a:lnTo>
                    <a:lnTo>
                      <a:pt x="417" y="1168"/>
                    </a:lnTo>
                    <a:lnTo>
                      <a:pt x="447" y="1155"/>
                    </a:lnTo>
                    <a:lnTo>
                      <a:pt x="478" y="1141"/>
                    </a:lnTo>
                    <a:lnTo>
                      <a:pt x="505" y="1126"/>
                    </a:lnTo>
                    <a:lnTo>
                      <a:pt x="536" y="1110"/>
                    </a:lnTo>
                    <a:lnTo>
                      <a:pt x="559" y="1094"/>
                    </a:lnTo>
                    <a:lnTo>
                      <a:pt x="588" y="1074"/>
                    </a:lnTo>
                    <a:lnTo>
                      <a:pt x="613" y="1052"/>
                    </a:lnTo>
                    <a:lnTo>
                      <a:pt x="637" y="1029"/>
                    </a:lnTo>
                    <a:lnTo>
                      <a:pt x="660" y="1007"/>
                    </a:lnTo>
                    <a:lnTo>
                      <a:pt x="682" y="982"/>
                    </a:lnTo>
                    <a:lnTo>
                      <a:pt x="666" y="966"/>
                    </a:lnTo>
                    <a:lnTo>
                      <a:pt x="646" y="955"/>
                    </a:lnTo>
                    <a:lnTo>
                      <a:pt x="626" y="940"/>
                    </a:lnTo>
                    <a:lnTo>
                      <a:pt x="610" y="929"/>
                    </a:lnTo>
                    <a:lnTo>
                      <a:pt x="590" y="922"/>
                    </a:lnTo>
                    <a:lnTo>
                      <a:pt x="574" y="917"/>
                    </a:lnTo>
                    <a:lnTo>
                      <a:pt x="557" y="904"/>
                    </a:lnTo>
                    <a:lnTo>
                      <a:pt x="547" y="893"/>
                    </a:lnTo>
                    <a:lnTo>
                      <a:pt x="547" y="892"/>
                    </a:lnTo>
                    <a:lnTo>
                      <a:pt x="547" y="888"/>
                    </a:lnTo>
                    <a:lnTo>
                      <a:pt x="543" y="888"/>
                    </a:lnTo>
                    <a:lnTo>
                      <a:pt x="543" y="886"/>
                    </a:lnTo>
                    <a:lnTo>
                      <a:pt x="543" y="874"/>
                    </a:lnTo>
                    <a:lnTo>
                      <a:pt x="547" y="863"/>
                    </a:lnTo>
                    <a:lnTo>
                      <a:pt x="547" y="855"/>
                    </a:lnTo>
                    <a:lnTo>
                      <a:pt x="548" y="845"/>
                    </a:lnTo>
                    <a:lnTo>
                      <a:pt x="557" y="819"/>
                    </a:lnTo>
                    <a:lnTo>
                      <a:pt x="567" y="791"/>
                    </a:lnTo>
                    <a:lnTo>
                      <a:pt x="579" y="769"/>
                    </a:lnTo>
                    <a:lnTo>
                      <a:pt x="601" y="753"/>
                    </a:lnTo>
                    <a:lnTo>
                      <a:pt x="613" y="749"/>
                    </a:lnTo>
                    <a:lnTo>
                      <a:pt x="624" y="744"/>
                    </a:lnTo>
                    <a:lnTo>
                      <a:pt x="631" y="742"/>
                    </a:lnTo>
                    <a:lnTo>
                      <a:pt x="642" y="738"/>
                    </a:lnTo>
                    <a:lnTo>
                      <a:pt x="655" y="738"/>
                    </a:lnTo>
                    <a:lnTo>
                      <a:pt x="666" y="736"/>
                    </a:lnTo>
                    <a:lnTo>
                      <a:pt x="673" y="729"/>
                    </a:lnTo>
                    <a:lnTo>
                      <a:pt x="684" y="727"/>
                    </a:lnTo>
                    <a:lnTo>
                      <a:pt x="695" y="727"/>
                    </a:lnTo>
                    <a:lnTo>
                      <a:pt x="704" y="722"/>
                    </a:lnTo>
                    <a:lnTo>
                      <a:pt x="715" y="718"/>
                    </a:lnTo>
                    <a:lnTo>
                      <a:pt x="725" y="713"/>
                    </a:lnTo>
                    <a:lnTo>
                      <a:pt x="736" y="711"/>
                    </a:lnTo>
                    <a:lnTo>
                      <a:pt x="749" y="707"/>
                    </a:lnTo>
                    <a:lnTo>
                      <a:pt x="760" y="707"/>
                    </a:lnTo>
                    <a:lnTo>
                      <a:pt x="770" y="711"/>
                    </a:lnTo>
                    <a:lnTo>
                      <a:pt x="776" y="717"/>
                    </a:lnTo>
                    <a:lnTo>
                      <a:pt x="783" y="722"/>
                    </a:lnTo>
                    <a:lnTo>
                      <a:pt x="792" y="729"/>
                    </a:lnTo>
                    <a:lnTo>
                      <a:pt x="803" y="73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097" name="Freeform 25"/>
              <p:cNvSpPr>
                <a:spLocks/>
              </p:cNvSpPr>
              <p:nvPr/>
            </p:nvSpPr>
            <p:spPr bwMode="auto">
              <a:xfrm>
                <a:off x="530" y="2834"/>
                <a:ext cx="63" cy="73"/>
              </a:xfrm>
              <a:custGeom>
                <a:avLst/>
                <a:gdLst>
                  <a:gd name="T0" fmla="*/ 42 w 63"/>
                  <a:gd name="T1" fmla="*/ 65 h 73"/>
                  <a:gd name="T2" fmla="*/ 58 w 63"/>
                  <a:gd name="T3" fmla="*/ 72 h 73"/>
                  <a:gd name="T4" fmla="*/ 62 w 63"/>
                  <a:gd name="T5" fmla="*/ 72 h 73"/>
                  <a:gd name="T6" fmla="*/ 62 w 63"/>
                  <a:gd name="T7" fmla="*/ 67 h 73"/>
                  <a:gd name="T8" fmla="*/ 58 w 63"/>
                  <a:gd name="T9" fmla="*/ 65 h 73"/>
                  <a:gd name="T10" fmla="*/ 58 w 63"/>
                  <a:gd name="T11" fmla="*/ 62 h 73"/>
                  <a:gd name="T12" fmla="*/ 44 w 63"/>
                  <a:gd name="T13" fmla="*/ 56 h 73"/>
                  <a:gd name="T14" fmla="*/ 37 w 63"/>
                  <a:gd name="T15" fmla="*/ 45 h 73"/>
                  <a:gd name="T16" fmla="*/ 31 w 63"/>
                  <a:gd name="T17" fmla="*/ 34 h 73"/>
                  <a:gd name="T18" fmla="*/ 26 w 63"/>
                  <a:gd name="T19" fmla="*/ 20 h 73"/>
                  <a:gd name="T20" fmla="*/ 9 w 63"/>
                  <a:gd name="T21" fmla="*/ 0 h 73"/>
                  <a:gd name="T22" fmla="*/ 6 w 63"/>
                  <a:gd name="T23" fmla="*/ 4 h 73"/>
                  <a:gd name="T24" fmla="*/ 2 w 63"/>
                  <a:gd name="T25" fmla="*/ 9 h 73"/>
                  <a:gd name="T26" fmla="*/ 0 w 63"/>
                  <a:gd name="T27" fmla="*/ 11 h 73"/>
                  <a:gd name="T28" fmla="*/ 0 w 63"/>
                  <a:gd name="T29" fmla="*/ 18 h 73"/>
                  <a:gd name="T30" fmla="*/ 0 w 63"/>
                  <a:gd name="T31" fmla="*/ 20 h 73"/>
                  <a:gd name="T32" fmla="*/ 0 w 63"/>
                  <a:gd name="T33" fmla="*/ 20 h 73"/>
                  <a:gd name="T34" fmla="*/ 0 w 63"/>
                  <a:gd name="T35" fmla="*/ 20 h 73"/>
                  <a:gd name="T36" fmla="*/ 0 w 63"/>
                  <a:gd name="T37" fmla="*/ 20 h 73"/>
                  <a:gd name="T38" fmla="*/ 9 w 63"/>
                  <a:gd name="T39" fmla="*/ 31 h 73"/>
                  <a:gd name="T40" fmla="*/ 20 w 63"/>
                  <a:gd name="T41" fmla="*/ 45 h 73"/>
                  <a:gd name="T42" fmla="*/ 31 w 63"/>
                  <a:gd name="T43" fmla="*/ 56 h 73"/>
                  <a:gd name="T44" fmla="*/ 42 w 63"/>
                  <a:gd name="T45" fmla="*/ 65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3" h="73">
                    <a:moveTo>
                      <a:pt x="42" y="65"/>
                    </a:moveTo>
                    <a:lnTo>
                      <a:pt x="58" y="72"/>
                    </a:lnTo>
                    <a:lnTo>
                      <a:pt x="62" y="72"/>
                    </a:lnTo>
                    <a:lnTo>
                      <a:pt x="62" y="67"/>
                    </a:lnTo>
                    <a:lnTo>
                      <a:pt x="58" y="65"/>
                    </a:lnTo>
                    <a:lnTo>
                      <a:pt x="58" y="62"/>
                    </a:lnTo>
                    <a:lnTo>
                      <a:pt x="44" y="56"/>
                    </a:lnTo>
                    <a:lnTo>
                      <a:pt x="37" y="45"/>
                    </a:lnTo>
                    <a:lnTo>
                      <a:pt x="31" y="34"/>
                    </a:lnTo>
                    <a:lnTo>
                      <a:pt x="26" y="20"/>
                    </a:lnTo>
                    <a:lnTo>
                      <a:pt x="9" y="0"/>
                    </a:lnTo>
                    <a:lnTo>
                      <a:pt x="6" y="4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9" y="31"/>
                    </a:lnTo>
                    <a:lnTo>
                      <a:pt x="20" y="45"/>
                    </a:lnTo>
                    <a:lnTo>
                      <a:pt x="31" y="56"/>
                    </a:lnTo>
                    <a:lnTo>
                      <a:pt x="42" y="6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</p:grpSp>
      <p:sp>
        <p:nvSpPr>
          <p:cNvPr id="3100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h-TH" altLang="th-TH" noProof="0" smtClean="0"/>
              <a:t>Click to edit Master title style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th-TH" altLang="th-TH" noProof="0" smtClean="0"/>
              <a:t>Click to edit Master subtitle style</a:t>
            </a:r>
          </a:p>
        </p:txBody>
      </p:sp>
      <p:sp>
        <p:nvSpPr>
          <p:cNvPr id="3102" name="Rectangle 3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latin typeface="AngsanaUPC" pitchFamily="18" charset="-34"/>
              </a:defRPr>
            </a:lvl1pPr>
          </a:lstStyle>
          <a:p>
            <a:endParaRPr lang="th-TH" altLang="th-TH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latin typeface="AngsanaUPC" pitchFamily="18" charset="-34"/>
              </a:defRPr>
            </a:lvl1pPr>
          </a:lstStyle>
          <a:p>
            <a:endParaRPr lang="th-TH" altLang="th-TH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latin typeface="AngsanaUPC" pitchFamily="18" charset="-34"/>
              </a:defRPr>
            </a:lvl1pPr>
          </a:lstStyle>
          <a:p>
            <a:fld id="{CD4D4422-12D4-45BB-90BC-D692B72B9767}" type="slidenum">
              <a:rPr lang="th-TH" altLang="th-TH"/>
              <a:pPr/>
              <a:t>‹#›</a:t>
            </a:fld>
            <a:endParaRPr lang="th-TH" alt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0F7C60FF-9D5E-4669-B1C1-70192814E5D4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1908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25E7A32E-220B-4C4C-996D-9984EF5DEF58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3400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B73F5909-BA4A-4F15-9805-8B6CA4093C6E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3663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F66A67CC-1C24-4EF7-8B9F-A8C629680DEA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6275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FD475037-EF0F-4DE9-8899-94B158CE2FF0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4824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BBE6D496-A9DF-4D7B-9E77-84FBDE54F8D8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2131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F5070FDD-917B-40D7-92BE-0A5626CDE26D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4603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03E5F3B0-A7D7-4044-AA04-752A986E391A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5850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BD56D704-6125-49DC-821E-B204482A4C04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4137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C6EB00C8-658B-46C3-92B3-516152788597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2355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0" name="Group 16"/>
          <p:cNvGrpSpPr>
            <a:grpSpLocks/>
          </p:cNvGrpSpPr>
          <p:nvPr/>
        </p:nvGrpSpPr>
        <p:grpSpPr bwMode="auto">
          <a:xfrm>
            <a:off x="685800" y="117475"/>
            <a:ext cx="8456613" cy="6738938"/>
            <a:chOff x="432" y="74"/>
            <a:chExt cx="5327" cy="4245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ltGray">
            <a:xfrm>
              <a:off x="432" y="4176"/>
              <a:ext cx="2208" cy="143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1035" name="Group 11"/>
            <p:cNvGrpSpPr>
              <a:grpSpLocks/>
            </p:cNvGrpSpPr>
            <p:nvPr/>
          </p:nvGrpSpPr>
          <p:grpSpPr bwMode="auto">
            <a:xfrm>
              <a:off x="2859" y="4250"/>
              <a:ext cx="2729" cy="41"/>
              <a:chOff x="2859" y="4250"/>
              <a:chExt cx="2729" cy="41"/>
            </a:xfrm>
          </p:grpSpPr>
          <p:sp>
            <p:nvSpPr>
              <p:cNvPr id="1027" name="Oval 3"/>
              <p:cNvSpPr>
                <a:spLocks noChangeArrowheads="1"/>
              </p:cNvSpPr>
              <p:nvPr/>
            </p:nvSpPr>
            <p:spPr bwMode="auto">
              <a:xfrm>
                <a:off x="285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28" name="Oval 4"/>
              <p:cNvSpPr>
                <a:spLocks noChangeArrowheads="1"/>
              </p:cNvSpPr>
              <p:nvPr/>
            </p:nvSpPr>
            <p:spPr bwMode="auto">
              <a:xfrm>
                <a:off x="324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29" name="Oval 5"/>
              <p:cNvSpPr>
                <a:spLocks noChangeArrowheads="1"/>
              </p:cNvSpPr>
              <p:nvPr/>
            </p:nvSpPr>
            <p:spPr bwMode="auto">
              <a:xfrm>
                <a:off x="362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0" name="Oval 6"/>
              <p:cNvSpPr>
                <a:spLocks noChangeArrowheads="1"/>
              </p:cNvSpPr>
              <p:nvPr/>
            </p:nvSpPr>
            <p:spPr bwMode="auto">
              <a:xfrm>
                <a:off x="4011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1" name="Oval 7"/>
              <p:cNvSpPr>
                <a:spLocks noChangeArrowheads="1"/>
              </p:cNvSpPr>
              <p:nvPr/>
            </p:nvSpPr>
            <p:spPr bwMode="auto">
              <a:xfrm>
                <a:off x="4395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2" name="Oval 8"/>
              <p:cNvSpPr>
                <a:spLocks noChangeArrowheads="1"/>
              </p:cNvSpPr>
              <p:nvPr/>
            </p:nvSpPr>
            <p:spPr bwMode="auto">
              <a:xfrm>
                <a:off x="477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3" name="Oval 9"/>
              <p:cNvSpPr>
                <a:spLocks noChangeArrowheads="1"/>
              </p:cNvSpPr>
              <p:nvPr/>
            </p:nvSpPr>
            <p:spPr bwMode="auto">
              <a:xfrm>
                <a:off x="516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4" name="Oval 10"/>
              <p:cNvSpPr>
                <a:spLocks noChangeArrowheads="1"/>
              </p:cNvSpPr>
              <p:nvPr/>
            </p:nvSpPr>
            <p:spPr bwMode="auto">
              <a:xfrm>
                <a:off x="554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1036" name="Rectangle 12"/>
            <p:cNvSpPr>
              <a:spLocks noChangeArrowheads="1"/>
            </p:cNvSpPr>
            <p:nvPr/>
          </p:nvSpPr>
          <p:spPr bwMode="ltGray">
            <a:xfrm>
              <a:off x="480" y="480"/>
              <a:ext cx="5279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07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07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07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1041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Click to edit Master title style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Click to edit Master text styles</a:t>
            </a:r>
          </a:p>
          <a:p>
            <a:pPr lvl="1"/>
            <a:r>
              <a:rPr lang="th-TH" altLang="th-TH" smtClean="0"/>
              <a:t>Second level</a:t>
            </a:r>
          </a:p>
          <a:p>
            <a:pPr lvl="2"/>
            <a:r>
              <a:rPr lang="th-TH" altLang="th-TH" smtClean="0"/>
              <a:t>Third level</a:t>
            </a:r>
          </a:p>
          <a:p>
            <a:pPr lvl="3"/>
            <a:r>
              <a:rPr lang="th-TH" altLang="th-TH" smtClean="0"/>
              <a:t>Fourth level</a:t>
            </a:r>
          </a:p>
          <a:p>
            <a:pPr lvl="4"/>
            <a:r>
              <a:rPr lang="th-TH" altLang="th-TH" smtClean="0"/>
              <a:t>Fifth level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h-TH" altLang="th-TH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h-TH" altLang="th-TH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th-TH" altLang="th-TH"/>
              <a:t>Page </a:t>
            </a:r>
            <a:fld id="{FA826FF0-53E0-4EE1-96B6-C01459BFB4FC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8670925" y="6399213"/>
            <a:ext cx="390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fld id="{2EBCD730-8DAB-4D1F-85C0-D0AC19600758}" type="slidenum">
              <a:rPr lang="th-TH" altLang="th-TH" sz="1400"/>
              <a:pPr/>
              <a:t>‹#›</a:t>
            </a:fld>
            <a:endParaRPr lang="th-TH" altLang="th-TH" sz="140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2420888"/>
            <a:ext cx="8460432" cy="792088"/>
          </a:xfrm>
          <a:noFill/>
          <a:ln/>
        </p:spPr>
        <p:txBody>
          <a:bodyPr/>
          <a:lstStyle/>
          <a:p>
            <a:r>
              <a:rPr lang="en-US" altLang="th-TH" b="1" dirty="0" smtClean="0"/>
              <a:t>Chapter 6 : </a:t>
            </a:r>
            <a:r>
              <a:rPr lang="en-US" b="1" dirty="0"/>
              <a:t>Software </a:t>
            </a:r>
            <a:r>
              <a:rPr lang="en-US" b="1" dirty="0" smtClean="0"/>
              <a:t>Metrics</a:t>
            </a:r>
            <a:endParaRPr lang="th-TH" altLang="th-TH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7744" y="3717032"/>
            <a:ext cx="6876256" cy="2362200"/>
          </a:xfrm>
          <a:noFill/>
          <a:ln/>
        </p:spPr>
        <p:txBody>
          <a:bodyPr/>
          <a:lstStyle/>
          <a:p>
            <a:pPr algn="l"/>
            <a:r>
              <a:rPr lang="en-US" altLang="th-TH" sz="2000" dirty="0" err="1" smtClean="0"/>
              <a:t>Juthawut</a:t>
            </a:r>
            <a:r>
              <a:rPr lang="th-TH" altLang="th-TH" sz="2000" dirty="0" smtClean="0"/>
              <a:t>  </a:t>
            </a:r>
            <a:r>
              <a:rPr lang="en-US" altLang="th-TH" sz="2000" dirty="0" err="1" smtClean="0"/>
              <a:t>Chantharamalee</a:t>
            </a:r>
            <a:r>
              <a:rPr lang="th-TH" altLang="th-TH" sz="2000" dirty="0" smtClean="0"/>
              <a:t> </a:t>
            </a:r>
          </a:p>
          <a:p>
            <a:pPr algn="l"/>
            <a:r>
              <a:rPr lang="en-US" altLang="th-TH" sz="2000" dirty="0" smtClean="0"/>
              <a:t>Curriculum</a:t>
            </a:r>
            <a:r>
              <a:rPr lang="th-TH" altLang="th-TH" sz="2000" dirty="0" smtClean="0"/>
              <a:t> </a:t>
            </a:r>
            <a:r>
              <a:rPr lang="th-TH" altLang="th-TH" sz="2000" dirty="0" err="1"/>
              <a:t>of</a:t>
            </a:r>
            <a:r>
              <a:rPr lang="th-TH" altLang="th-TH" sz="2000" dirty="0"/>
              <a:t> </a:t>
            </a:r>
            <a:r>
              <a:rPr lang="th-TH" altLang="th-TH" sz="2000" dirty="0" err="1"/>
              <a:t>Computer</a:t>
            </a:r>
            <a:r>
              <a:rPr lang="th-TH" altLang="th-TH" sz="2000" dirty="0"/>
              <a:t> </a:t>
            </a:r>
            <a:r>
              <a:rPr lang="en-US" altLang="th-TH" sz="2000" dirty="0" smtClean="0"/>
              <a:t>Science</a:t>
            </a:r>
            <a:endParaRPr lang="th-TH" altLang="th-TH" sz="2000" dirty="0"/>
          </a:p>
          <a:p>
            <a:pPr algn="l"/>
            <a:r>
              <a:rPr lang="th-TH" altLang="th-TH" sz="2000" dirty="0" err="1"/>
              <a:t>Faculty</a:t>
            </a:r>
            <a:r>
              <a:rPr lang="th-TH" altLang="th-TH" sz="2000" dirty="0"/>
              <a:t> </a:t>
            </a:r>
            <a:r>
              <a:rPr lang="th-TH" altLang="th-TH" sz="2000" dirty="0" err="1"/>
              <a:t>of</a:t>
            </a:r>
            <a:r>
              <a:rPr lang="th-TH" altLang="th-TH" sz="2000" dirty="0"/>
              <a:t> </a:t>
            </a:r>
            <a:r>
              <a:rPr lang="en-US" altLang="th-TH" sz="2000" dirty="0" smtClean="0"/>
              <a:t>Science and Technology</a:t>
            </a:r>
            <a:r>
              <a:rPr lang="th-TH" altLang="th-TH" sz="2000" dirty="0" smtClean="0"/>
              <a:t>,  </a:t>
            </a:r>
            <a:r>
              <a:rPr lang="en-US" altLang="th-TH" sz="2000" dirty="0" err="1" smtClean="0"/>
              <a:t>Suan</a:t>
            </a:r>
            <a:r>
              <a:rPr lang="en-US" altLang="th-TH" sz="2000" dirty="0" smtClean="0"/>
              <a:t> </a:t>
            </a:r>
            <a:r>
              <a:rPr lang="en-US" altLang="th-TH" sz="2000" dirty="0" err="1" smtClean="0"/>
              <a:t>Dusit</a:t>
            </a:r>
            <a:r>
              <a:rPr lang="th-TH" altLang="th-TH" sz="2000" dirty="0" smtClean="0"/>
              <a:t> </a:t>
            </a:r>
            <a:r>
              <a:rPr lang="th-TH" altLang="th-TH" sz="2000" dirty="0" err="1"/>
              <a:t>University</a:t>
            </a:r>
            <a:endParaRPr lang="th-TH" altLang="th-TH" sz="2000" dirty="0"/>
          </a:p>
          <a:p>
            <a:pPr algn="l"/>
            <a:r>
              <a:rPr lang="th-TH" altLang="th-TH" sz="2000" dirty="0" err="1"/>
              <a:t>Email</a:t>
            </a:r>
            <a:r>
              <a:rPr lang="th-TH" altLang="th-TH" sz="2000" dirty="0"/>
              <a:t>:  </a:t>
            </a:r>
            <a:r>
              <a:rPr lang="en-US" altLang="th-TH" sz="2000" dirty="0" err="1" smtClean="0"/>
              <a:t>jchantharamalee</a:t>
            </a:r>
            <a:r>
              <a:rPr lang="th-TH" altLang="th-TH" sz="2000" dirty="0" smtClean="0"/>
              <a:t>@</a:t>
            </a:r>
            <a:r>
              <a:rPr lang="en-US" altLang="th-TH" sz="2000" dirty="0" smtClean="0"/>
              <a:t>yahoo.com</a:t>
            </a:r>
            <a:endParaRPr lang="th-TH" altLang="th-TH" sz="2000" dirty="0"/>
          </a:p>
          <a:p>
            <a:pPr algn="l"/>
            <a:r>
              <a:rPr lang="th-TH" altLang="th-TH" sz="2000" dirty="0"/>
              <a:t>URL:    </a:t>
            </a:r>
            <a:r>
              <a:rPr lang="th-TH" altLang="th-TH" sz="2000" dirty="0" smtClean="0"/>
              <a:t>http://</a:t>
            </a:r>
            <a:r>
              <a:rPr lang="en-US" altLang="th-TH" sz="2000" dirty="0" smtClean="0"/>
              <a:t>dusithost.dusit.ac.th</a:t>
            </a:r>
            <a:r>
              <a:rPr lang="th-TH" altLang="th-TH" sz="2000" dirty="0" smtClean="0"/>
              <a:t>/~</a:t>
            </a:r>
            <a:r>
              <a:rPr lang="en-US" altLang="th-TH" sz="2000" dirty="0" err="1" smtClean="0"/>
              <a:t>juthawut_cha</a:t>
            </a:r>
            <a:r>
              <a:rPr lang="en-US" altLang="th-TH" sz="2000" dirty="0" smtClean="0"/>
              <a:t>/home.htm</a:t>
            </a:r>
            <a:endParaRPr lang="th-TH" altLang="th-TH" sz="2000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4704"/>
            <a:ext cx="8458200" cy="792088"/>
          </a:xfrm>
        </p:spPr>
        <p:txBody>
          <a:bodyPr/>
          <a:lstStyle/>
          <a:p>
            <a:pPr>
              <a:defRPr/>
            </a:pPr>
            <a:r>
              <a:rPr lang="en-US" sz="2900" b="1" dirty="0" smtClean="0"/>
              <a:t>How to Measure Effectiveness of a Software Process</a:t>
            </a:r>
            <a:endParaRPr lang="en-US" sz="2900" b="1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8278688" cy="4323184"/>
          </a:xfrm>
        </p:spPr>
        <p:txBody>
          <a:bodyPr/>
          <a:lstStyle/>
          <a:p>
            <a:pPr algn="thaiDist"/>
            <a:r>
              <a:rPr lang="en-US" altLang="th-TH" dirty="0" smtClean="0"/>
              <a:t>We measure the effectiveness of a software process indirectly</a:t>
            </a:r>
          </a:p>
          <a:p>
            <a:pPr algn="thaiDist"/>
            <a:r>
              <a:rPr lang="en-US" altLang="th-TH" dirty="0" smtClean="0"/>
              <a:t>We derive a set of metrics based on the outcomes that can be derived from the process.</a:t>
            </a:r>
          </a:p>
          <a:p>
            <a:pPr algn="thaiDist"/>
            <a:r>
              <a:rPr lang="en-US" altLang="th-TH" dirty="0" smtClean="0"/>
              <a:t>Outcomes include</a:t>
            </a:r>
          </a:p>
          <a:p>
            <a:pPr lvl="1" algn="thaiDist"/>
            <a:r>
              <a:rPr lang="en-US" altLang="th-TH" sz="2000" dirty="0" smtClean="0"/>
              <a:t>Errors uncovered before release of the software</a:t>
            </a:r>
          </a:p>
          <a:p>
            <a:pPr lvl="1" algn="thaiDist"/>
            <a:r>
              <a:rPr lang="en-US" altLang="th-TH" sz="2000" dirty="0" smtClean="0"/>
              <a:t>Defects delivered to and reported by end-users</a:t>
            </a:r>
          </a:p>
          <a:p>
            <a:pPr lvl="1" algn="thaiDist"/>
            <a:r>
              <a:rPr lang="en-US" altLang="th-TH" sz="2000" dirty="0" smtClean="0"/>
              <a:t>Work products delivered (productivity)</a:t>
            </a:r>
          </a:p>
          <a:p>
            <a:pPr lvl="1" algn="thaiDist"/>
            <a:r>
              <a:rPr lang="en-US" altLang="th-TH" sz="2000" dirty="0" smtClean="0"/>
              <a:t>Human effort expended</a:t>
            </a:r>
          </a:p>
          <a:p>
            <a:pPr lvl="1" algn="thaiDist"/>
            <a:r>
              <a:rPr lang="en-US" altLang="th-TH" sz="2000" dirty="0" smtClean="0"/>
              <a:t>Calendar time expended etc.</a:t>
            </a:r>
          </a:p>
          <a:p>
            <a:pPr lvl="1" algn="thaiDist"/>
            <a:r>
              <a:rPr lang="en-US" altLang="th-TH" sz="2000" dirty="0" smtClean="0"/>
              <a:t>Conformance to schedule</a:t>
            </a:r>
          </a:p>
          <a:p>
            <a:pPr lvl="1" algn="thaiDist"/>
            <a:endParaRPr lang="en-US" altLang="th-TH" sz="2000" dirty="0" smtClean="0"/>
          </a:p>
          <a:p>
            <a:pPr lvl="1" algn="thaiDist"/>
            <a:endParaRPr lang="en-US" altLang="th-TH" sz="2000" dirty="0" smtClean="0"/>
          </a:p>
          <a:p>
            <a:pPr lvl="1" algn="thaiDist"/>
            <a:endParaRPr lang="en-US" altLang="th-TH" sz="2000" dirty="0" smtClean="0"/>
          </a:p>
        </p:txBody>
      </p:sp>
    </p:spTree>
    <p:extLst>
      <p:ext uri="{BB962C8B-B14F-4D97-AF65-F5344CB8AC3E}">
        <p14:creationId xmlns:p14="http://schemas.microsoft.com/office/powerpoint/2010/main" val="4088487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4704"/>
            <a:ext cx="7772400" cy="792088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Project Metrics</a:t>
            </a:r>
            <a:endParaRPr lang="en-US" b="1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h-TH" smtClean="0"/>
              <a:t>Project Metrics are the measures of Software Project and are used to monitor and control the project. They enable a software project manager to:</a:t>
            </a:r>
          </a:p>
          <a:p>
            <a:pPr lvl="1">
              <a:buFont typeface="Wingdings" pitchFamily="2" charset="2"/>
              <a:buChar char="§"/>
            </a:pPr>
            <a:endParaRPr lang="en-US" altLang="th-TH" sz="2200" smtClean="0"/>
          </a:p>
          <a:p>
            <a:pPr lvl="1">
              <a:buFont typeface="Wingdings" pitchFamily="2" charset="2"/>
              <a:buChar char="§"/>
            </a:pPr>
            <a:r>
              <a:rPr lang="en-US" altLang="th-TH" sz="2200" smtClean="0"/>
              <a:t>Minimize the </a:t>
            </a:r>
            <a:r>
              <a:rPr lang="en-US" altLang="th-TH" sz="2200" b="1" smtClean="0"/>
              <a:t>development time </a:t>
            </a:r>
            <a:r>
              <a:rPr lang="en-US" altLang="th-TH" sz="2200" smtClean="0"/>
              <a:t>by making the adjustments necessary to avoid delays and potential  problems and risks.</a:t>
            </a:r>
            <a:br>
              <a:rPr lang="en-US" altLang="th-TH" sz="2200" smtClean="0"/>
            </a:br>
            <a:endParaRPr lang="en-US" altLang="th-TH" sz="2200" smtClean="0"/>
          </a:p>
          <a:p>
            <a:pPr lvl="1">
              <a:buFont typeface="Wingdings" pitchFamily="2" charset="2"/>
              <a:buChar char="§"/>
            </a:pPr>
            <a:r>
              <a:rPr lang="en-US" altLang="th-TH" sz="2200" smtClean="0"/>
              <a:t>Assess </a:t>
            </a:r>
            <a:r>
              <a:rPr lang="en-US" altLang="th-TH" sz="2200" b="1" smtClean="0"/>
              <a:t>product quality</a:t>
            </a:r>
            <a:r>
              <a:rPr lang="en-US" altLang="th-TH" sz="2200" smtClean="0"/>
              <a:t> on an ongoing basis &amp; modify the technical approach to improve quality.</a:t>
            </a:r>
          </a:p>
        </p:txBody>
      </p:sp>
    </p:spTree>
    <p:extLst>
      <p:ext uri="{BB962C8B-B14F-4D97-AF65-F5344CB8AC3E}">
        <p14:creationId xmlns:p14="http://schemas.microsoft.com/office/powerpoint/2010/main" val="2198703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4704"/>
            <a:ext cx="7772400" cy="792088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Project Metrics</a:t>
            </a:r>
            <a:endParaRPr lang="en-US" b="1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8350696" cy="4680520"/>
          </a:xfrm>
        </p:spPr>
        <p:txBody>
          <a:bodyPr/>
          <a:lstStyle/>
          <a:p>
            <a:pPr algn="thaiDist"/>
            <a:r>
              <a:rPr lang="en-US" altLang="th-TH" dirty="0" smtClean="0"/>
              <a:t>Used in estimation techniques &amp; other technical work.</a:t>
            </a:r>
          </a:p>
          <a:p>
            <a:pPr algn="thaiDist"/>
            <a:r>
              <a:rPr lang="en-US" altLang="th-TH" dirty="0" smtClean="0"/>
              <a:t>Metrics collected from past projects are used as a basis from which effort and time estimates are made for current software project.</a:t>
            </a:r>
          </a:p>
          <a:p>
            <a:pPr algn="thaiDist"/>
            <a:r>
              <a:rPr lang="en-US" altLang="th-TH" dirty="0" smtClean="0"/>
              <a:t>As a project proceeds, actual values of human effort &amp; calendar time expended are compared to the original estimates.</a:t>
            </a:r>
          </a:p>
          <a:p>
            <a:pPr algn="thaiDist"/>
            <a:r>
              <a:rPr lang="en-US" altLang="th-TH" dirty="0" smtClean="0"/>
              <a:t>This data is used by the project manager to monitor &amp; control the project.</a:t>
            </a:r>
          </a:p>
        </p:txBody>
      </p:sp>
    </p:spTree>
    <p:extLst>
      <p:ext uri="{BB962C8B-B14F-4D97-AF65-F5344CB8AC3E}">
        <p14:creationId xmlns:p14="http://schemas.microsoft.com/office/powerpoint/2010/main" val="1586235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Product metrics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h-TH" smtClean="0"/>
              <a:t>Product metrics are measures of the software product at any stage of its development, from requirements to installed system.  Product metrics may measure: </a:t>
            </a:r>
          </a:p>
          <a:p>
            <a:pPr lvl="1"/>
            <a:r>
              <a:rPr lang="en-US" altLang="th-TH" sz="2400" smtClean="0"/>
              <a:t>the complexity of the software design</a:t>
            </a:r>
          </a:p>
          <a:p>
            <a:pPr lvl="1"/>
            <a:r>
              <a:rPr lang="en-US" altLang="th-TH" sz="2400" smtClean="0"/>
              <a:t>the size of the final program</a:t>
            </a:r>
          </a:p>
          <a:p>
            <a:pPr lvl="1"/>
            <a:r>
              <a:rPr lang="en-US" altLang="th-TH" sz="2400" smtClean="0"/>
              <a:t>the number of pages of documentation produced</a:t>
            </a:r>
          </a:p>
        </p:txBody>
      </p:sp>
    </p:spTree>
    <p:extLst>
      <p:ext uri="{BB962C8B-B14F-4D97-AF65-F5344CB8AC3E}">
        <p14:creationId xmlns:p14="http://schemas.microsoft.com/office/powerpoint/2010/main" val="2849382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4704"/>
            <a:ext cx="7772400" cy="792088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Types of Software Measurements</a:t>
            </a:r>
            <a:endParaRPr lang="en-US" b="1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755576" y="1772816"/>
            <a:ext cx="8280920" cy="4114800"/>
          </a:xfrm>
        </p:spPr>
        <p:txBody>
          <a:bodyPr/>
          <a:lstStyle/>
          <a:p>
            <a:r>
              <a:rPr lang="en-US" altLang="th-TH" b="1" dirty="0" smtClean="0"/>
              <a:t>Direct measures</a:t>
            </a:r>
          </a:p>
          <a:p>
            <a:pPr lvl="1"/>
            <a:r>
              <a:rPr lang="en-US" altLang="th-TH" sz="2400" dirty="0" smtClean="0"/>
              <a:t>Easy to collect</a:t>
            </a:r>
          </a:p>
          <a:p>
            <a:pPr lvl="1"/>
            <a:r>
              <a:rPr lang="en-US" altLang="th-TH" sz="2400" dirty="0" smtClean="0"/>
              <a:t>E.g. Cost, Effort, Lines of codes (LOC), Execution Speed, Memory size, Defects etc.</a:t>
            </a:r>
          </a:p>
          <a:p>
            <a:r>
              <a:rPr lang="en-US" altLang="th-TH" b="1" dirty="0" smtClean="0"/>
              <a:t>Indirect measures</a:t>
            </a:r>
          </a:p>
          <a:p>
            <a:pPr lvl="1"/>
            <a:r>
              <a:rPr lang="en-US" altLang="th-TH" sz="2400" dirty="0" smtClean="0"/>
              <a:t>More difficult to assess &amp; can be measured indirectly only.</a:t>
            </a:r>
          </a:p>
          <a:p>
            <a:pPr lvl="1"/>
            <a:r>
              <a:rPr lang="en-US" altLang="th-TH" sz="2400" dirty="0" smtClean="0"/>
              <a:t>Quality, Functionality, Complexity, Reliability, Efficiency, Maintainability etc.</a:t>
            </a:r>
          </a:p>
          <a:p>
            <a:endParaRPr lang="en-US" altLang="th-TH" dirty="0" smtClean="0"/>
          </a:p>
        </p:txBody>
      </p:sp>
    </p:spTree>
    <p:extLst>
      <p:ext uri="{BB962C8B-B14F-4D97-AF65-F5344CB8AC3E}">
        <p14:creationId xmlns:p14="http://schemas.microsoft.com/office/powerpoint/2010/main" val="4003746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25603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th-TH" smtClean="0"/>
              <a:t>2 different project teams are working to record errors in a software process</a:t>
            </a:r>
          </a:p>
          <a:p>
            <a:r>
              <a:rPr lang="en-US" altLang="th-TH" smtClean="0"/>
              <a:t>Team A – Finds 342 errors during software process before release</a:t>
            </a:r>
          </a:p>
          <a:p>
            <a:r>
              <a:rPr lang="en-US" altLang="th-TH" smtClean="0"/>
              <a:t>Team B- Finds 184 errors</a:t>
            </a:r>
          </a:p>
        </p:txBody>
      </p:sp>
      <p:sp>
        <p:nvSpPr>
          <p:cNvPr id="25604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th-TH" sz="4000" smtClean="0"/>
              <a:t>Which team do you think is more effective in finding errors?</a:t>
            </a:r>
          </a:p>
        </p:txBody>
      </p:sp>
    </p:spTree>
    <p:extLst>
      <p:ext uri="{BB962C8B-B14F-4D97-AF65-F5344CB8AC3E}">
        <p14:creationId xmlns:p14="http://schemas.microsoft.com/office/powerpoint/2010/main" val="3553671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702624" cy="792088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Normalization of Metrics</a:t>
            </a:r>
            <a:endParaRPr lang="en-US" b="1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8460432" cy="4536504"/>
          </a:xfrm>
        </p:spPr>
        <p:txBody>
          <a:bodyPr/>
          <a:lstStyle/>
          <a:p>
            <a:pPr algn="thaiDist"/>
            <a:r>
              <a:rPr lang="en-US" altLang="th-TH" dirty="0" smtClean="0"/>
              <a:t>To answer this we need to know the size &amp; complexity of the projects.</a:t>
            </a:r>
          </a:p>
          <a:p>
            <a:pPr algn="thaiDist"/>
            <a:r>
              <a:rPr lang="en-US" altLang="th-TH" dirty="0" smtClean="0"/>
              <a:t>But if we normalize the measures, it is possible to compare the two</a:t>
            </a:r>
          </a:p>
          <a:p>
            <a:pPr algn="thaiDist"/>
            <a:r>
              <a:rPr lang="en-US" altLang="th-TH" dirty="0" smtClean="0"/>
              <a:t>For normalization we have 2 ways-</a:t>
            </a:r>
          </a:p>
          <a:p>
            <a:pPr lvl="1" algn="thaiDist"/>
            <a:r>
              <a:rPr lang="en-US" altLang="th-TH" dirty="0" smtClean="0"/>
              <a:t>Size-Oriented Metrics</a:t>
            </a:r>
          </a:p>
          <a:p>
            <a:pPr lvl="1" algn="thaiDist"/>
            <a:r>
              <a:rPr lang="en-US" altLang="th-TH" dirty="0" smtClean="0"/>
              <a:t>Function Oriented Metrics</a:t>
            </a:r>
          </a:p>
          <a:p>
            <a:pPr algn="thaiDist"/>
            <a:endParaRPr lang="en-US" altLang="th-TH" dirty="0" smtClean="0"/>
          </a:p>
        </p:txBody>
      </p:sp>
    </p:spTree>
    <p:extLst>
      <p:ext uri="{BB962C8B-B14F-4D97-AF65-F5344CB8AC3E}">
        <p14:creationId xmlns:p14="http://schemas.microsoft.com/office/powerpoint/2010/main" val="2107615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1"/>
          <p:cNvSpPr>
            <a:spLocks noGrp="1"/>
          </p:cNvSpPr>
          <p:nvPr>
            <p:ph idx="1"/>
          </p:nvPr>
        </p:nvSpPr>
        <p:spPr>
          <a:xfrm>
            <a:off x="827584" y="1844824"/>
            <a:ext cx="7772400" cy="4114800"/>
          </a:xfrm>
        </p:spPr>
        <p:txBody>
          <a:bodyPr/>
          <a:lstStyle/>
          <a:p>
            <a:pPr marL="342900" lvl="1" indent="-342900">
              <a:buSzPct val="125000"/>
              <a:buFontTx/>
              <a:buChar char="•"/>
            </a:pPr>
            <a:r>
              <a:rPr lang="en-US" altLang="th-TH" sz="2800" smtClean="0"/>
              <a:t>Based on the “size” of the software produced</a:t>
            </a:r>
          </a:p>
          <a:p>
            <a:endParaRPr lang="en-US" altLang="th-TH" sz="32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55576" y="764704"/>
            <a:ext cx="7702624" cy="72008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Size-Oriented </a:t>
            </a:r>
            <a:r>
              <a:rPr lang="en-US" b="1" dirty="0" smtClean="0"/>
              <a:t>Metrics</a:t>
            </a:r>
            <a:endParaRPr lang="en-US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564904"/>
            <a:ext cx="7848872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0105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458200" cy="1143000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/>
              <a:t>From the above data, simple size oriented metrics can be developed for each Project</a:t>
            </a:r>
            <a:endParaRPr lang="en-US" sz="2800" b="1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8206680" cy="4395192"/>
          </a:xfrm>
        </p:spPr>
        <p:txBody>
          <a:bodyPr/>
          <a:lstStyle/>
          <a:p>
            <a:r>
              <a:rPr lang="en-US" altLang="th-TH" sz="2000" dirty="0" smtClean="0"/>
              <a:t>Errors per KLOC</a:t>
            </a:r>
          </a:p>
          <a:p>
            <a:r>
              <a:rPr lang="en-US" altLang="th-TH" sz="2000" dirty="0" smtClean="0"/>
              <a:t>$ per KLOC</a:t>
            </a:r>
          </a:p>
          <a:p>
            <a:r>
              <a:rPr lang="en-US" altLang="th-TH" sz="2000" dirty="0" smtClean="0"/>
              <a:t>Pages of documentation per KLOC</a:t>
            </a:r>
          </a:p>
          <a:p>
            <a:r>
              <a:rPr lang="en-US" altLang="th-TH" sz="2000" dirty="0" smtClean="0"/>
              <a:t>Errors per person-month</a:t>
            </a:r>
          </a:p>
          <a:p>
            <a:r>
              <a:rPr lang="en-US" altLang="th-TH" sz="2000" dirty="0" smtClean="0"/>
              <a:t>LOC per person-month</a:t>
            </a:r>
          </a:p>
          <a:p>
            <a:r>
              <a:rPr lang="en-US" altLang="th-TH" sz="2000" b="1" dirty="0" smtClean="0"/>
              <a:t>Advantages of Size Oriented Metrics</a:t>
            </a:r>
          </a:p>
          <a:p>
            <a:pPr lvl="1"/>
            <a:r>
              <a:rPr lang="en-US" altLang="th-TH" sz="2000" dirty="0" smtClean="0"/>
              <a:t>LOC can be easily counted</a:t>
            </a:r>
          </a:p>
          <a:p>
            <a:pPr lvl="1"/>
            <a:r>
              <a:rPr lang="en-US" altLang="th-TH" sz="2000" dirty="0" smtClean="0"/>
              <a:t>Many software estimation models use LOC or KLOC as input.</a:t>
            </a:r>
          </a:p>
          <a:p>
            <a:r>
              <a:rPr lang="en-US" altLang="th-TH" sz="2000" b="1" dirty="0" smtClean="0"/>
              <a:t>Disadvantages of Size Oriented Metrics</a:t>
            </a:r>
          </a:p>
          <a:p>
            <a:pPr lvl="1"/>
            <a:r>
              <a:rPr lang="en-US" altLang="th-TH" sz="2000" dirty="0" smtClean="0"/>
              <a:t>LOC measures are language dependent, programmer dependent</a:t>
            </a:r>
          </a:p>
          <a:p>
            <a:pPr lvl="1"/>
            <a:r>
              <a:rPr lang="en-US" altLang="th-TH" sz="2000" dirty="0" smtClean="0"/>
              <a:t>Their use in estimation requires a lot of detail which can be difficult to achieve.</a:t>
            </a:r>
          </a:p>
          <a:p>
            <a:r>
              <a:rPr lang="en-US" altLang="th-TH" sz="2000" dirty="0" smtClean="0"/>
              <a:t>Useful for projects with similar environment</a:t>
            </a:r>
          </a:p>
          <a:p>
            <a:endParaRPr lang="en-US" altLang="th-TH" sz="3200" dirty="0" smtClean="0"/>
          </a:p>
          <a:p>
            <a:pPr>
              <a:buFontTx/>
              <a:buNone/>
            </a:pPr>
            <a:endParaRPr lang="en-US" altLang="th-TH" sz="3200" dirty="0" smtClean="0"/>
          </a:p>
        </p:txBody>
      </p:sp>
    </p:spTree>
    <p:extLst>
      <p:ext uri="{BB962C8B-B14F-4D97-AF65-F5344CB8AC3E}">
        <p14:creationId xmlns:p14="http://schemas.microsoft.com/office/powerpoint/2010/main" val="3888730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Function-Oriented Metrics</a:t>
            </a:r>
            <a:endParaRPr lang="en-US" b="1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685800" y="1916832"/>
            <a:ext cx="8206680" cy="4114800"/>
          </a:xfrm>
        </p:spPr>
        <p:txBody>
          <a:bodyPr/>
          <a:lstStyle/>
          <a:p>
            <a:pPr algn="thaiDist"/>
            <a:r>
              <a:rPr lang="en-US" altLang="th-TH" sz="3200" smtClean="0"/>
              <a:t>Based on “functionality” delivered by the software</a:t>
            </a:r>
          </a:p>
          <a:p>
            <a:pPr algn="thaiDist"/>
            <a:r>
              <a:rPr lang="en-US" altLang="th-TH" sz="3200" smtClean="0"/>
              <a:t>Functionality is measured indirectly using a measure called </a:t>
            </a:r>
            <a:r>
              <a:rPr lang="en-US" altLang="th-TH" sz="3200" i="1" smtClean="0"/>
              <a:t>function point</a:t>
            </a:r>
            <a:r>
              <a:rPr lang="en-US" altLang="th-TH" sz="3200" smtClean="0"/>
              <a:t>.</a:t>
            </a:r>
          </a:p>
          <a:p>
            <a:pPr algn="thaiDist"/>
            <a:r>
              <a:rPr lang="en-US" altLang="th-TH" sz="3200" smtClean="0"/>
              <a:t>Function points (FP) - derived using an empirical relationship based on countable measures of software &amp; assessments of software complexity</a:t>
            </a:r>
          </a:p>
          <a:p>
            <a:pPr algn="thaiDist"/>
            <a:endParaRPr lang="en-US" altLang="th-TH" sz="3200" smtClean="0"/>
          </a:p>
        </p:txBody>
      </p:sp>
    </p:spTree>
    <p:extLst>
      <p:ext uri="{BB962C8B-B14F-4D97-AF65-F5344CB8AC3E}">
        <p14:creationId xmlns:p14="http://schemas.microsoft.com/office/powerpoint/2010/main" val="989367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8001000" cy="792088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Measurement</a:t>
            </a:r>
            <a:endParaRPr lang="en-US" b="1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8280920" cy="4114800"/>
          </a:xfrm>
        </p:spPr>
        <p:txBody>
          <a:bodyPr/>
          <a:lstStyle/>
          <a:p>
            <a:pPr algn="thaiDist"/>
            <a:r>
              <a:rPr lang="en-US" altLang="th-TH" dirty="0" smtClean="0"/>
              <a:t>Measurement is fundamental to any engineering discipline</a:t>
            </a:r>
          </a:p>
          <a:p>
            <a:pPr algn="thaiDist"/>
            <a:r>
              <a:rPr lang="en-US" altLang="th-TH" dirty="0" smtClean="0"/>
              <a:t>Software Metrics - Broad range of measurements for computer software</a:t>
            </a:r>
          </a:p>
          <a:p>
            <a:pPr algn="thaiDist"/>
            <a:r>
              <a:rPr lang="en-US" altLang="th-TH" dirty="0" smtClean="0"/>
              <a:t>Software Process - Measurement can be applied to improve it on a continuous basis</a:t>
            </a:r>
          </a:p>
          <a:p>
            <a:pPr algn="thaiDist"/>
            <a:r>
              <a:rPr lang="en-US" altLang="th-TH" dirty="0" smtClean="0"/>
              <a:t>Software Project - Measurement can be applied in estimation, quality control, productivity assessment &amp; project control</a:t>
            </a:r>
          </a:p>
          <a:p>
            <a:pPr algn="thaiDist"/>
            <a:r>
              <a:rPr lang="en-US" altLang="th-TH" dirty="0" smtClean="0"/>
              <a:t>Measurement can be used by software engineers in decision making.</a:t>
            </a:r>
          </a:p>
          <a:p>
            <a:pPr lvl="1" algn="thaiDist"/>
            <a:endParaRPr lang="en-US" altLang="th-TH" sz="1800" dirty="0" smtClean="0"/>
          </a:p>
          <a:p>
            <a:pPr lvl="1" algn="thaiDist"/>
            <a:endParaRPr lang="en-US" altLang="th-TH" sz="1800" dirty="0" smtClean="0"/>
          </a:p>
          <a:p>
            <a:pPr lvl="1" algn="thaiDist"/>
            <a:endParaRPr lang="en-US" altLang="th-TH" dirty="0" smtClean="0"/>
          </a:p>
        </p:txBody>
      </p:sp>
    </p:spTree>
    <p:extLst>
      <p:ext uri="{BB962C8B-B14F-4D97-AF65-F5344CB8AC3E}">
        <p14:creationId xmlns:p14="http://schemas.microsoft.com/office/powerpoint/2010/main" val="1035831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Steps In Calculating FP</a:t>
            </a:r>
            <a:endParaRPr lang="en-US" b="1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8208912" cy="4395192"/>
          </a:xfrm>
        </p:spPr>
        <p:txBody>
          <a:bodyPr/>
          <a:lstStyle/>
          <a:p>
            <a:pPr algn="thaiDist">
              <a:buFont typeface="Monotype Sorts" pitchFamily="2" charset="2"/>
              <a:buNone/>
            </a:pPr>
            <a:r>
              <a:rPr lang="en-US" altLang="th-TH" sz="3200" smtClean="0"/>
              <a:t>1. Count the measurement parameters.</a:t>
            </a:r>
          </a:p>
          <a:p>
            <a:pPr algn="thaiDist">
              <a:buFont typeface="Monotype Sorts" pitchFamily="2" charset="2"/>
              <a:buNone/>
            </a:pPr>
            <a:r>
              <a:rPr lang="en-US" altLang="th-TH" sz="3200" smtClean="0"/>
              <a:t>2. Assess the complexity of the values.</a:t>
            </a:r>
          </a:p>
          <a:p>
            <a:pPr algn="thaiDist">
              <a:buFont typeface="Monotype Sorts" pitchFamily="2" charset="2"/>
              <a:buNone/>
            </a:pPr>
            <a:r>
              <a:rPr lang="en-US" altLang="th-TH" sz="3200" smtClean="0"/>
              <a:t>3. Calculate the raw FP (see next table).</a:t>
            </a:r>
          </a:p>
          <a:p>
            <a:pPr algn="thaiDist">
              <a:buFont typeface="Monotype Sorts" pitchFamily="2" charset="2"/>
              <a:buNone/>
            </a:pPr>
            <a:r>
              <a:rPr lang="en-US" altLang="th-TH" sz="3200" smtClean="0"/>
              <a:t>4. Rate the complexity factors to produce the complexity adjustment value (CAV)</a:t>
            </a:r>
          </a:p>
          <a:p>
            <a:pPr algn="thaiDist">
              <a:buFont typeface="Monotype Sorts" pitchFamily="2" charset="2"/>
              <a:buNone/>
            </a:pPr>
            <a:r>
              <a:rPr lang="en-US" altLang="th-TH" sz="3200" smtClean="0"/>
              <a:t>5. Calculate the adjusted FP as follows:</a:t>
            </a:r>
          </a:p>
          <a:p>
            <a:pPr algn="thaiDist">
              <a:buFont typeface="Monotype Sorts" pitchFamily="2" charset="2"/>
              <a:buNone/>
            </a:pPr>
            <a:r>
              <a:rPr lang="en-US" altLang="th-TH" sz="3200" smtClean="0"/>
              <a:t>		</a:t>
            </a:r>
            <a:r>
              <a:rPr lang="en-US" altLang="th-TH" sz="3200" b="1" smtClean="0"/>
              <a:t>FP = raw FP x [0.65 + 0.01 x CAV]</a:t>
            </a:r>
          </a:p>
          <a:p>
            <a:pPr algn="thaiDist"/>
            <a:endParaRPr lang="en-US" altLang="th-TH" sz="3200" smtClean="0"/>
          </a:p>
        </p:txBody>
      </p:sp>
    </p:spTree>
    <p:extLst>
      <p:ext uri="{BB962C8B-B14F-4D97-AF65-F5344CB8AC3E}">
        <p14:creationId xmlns:p14="http://schemas.microsoft.com/office/powerpoint/2010/main" val="131700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Function Point Metrics</a:t>
            </a:r>
            <a:endParaRPr lang="en-US" b="1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72816"/>
            <a:ext cx="8278688" cy="4968552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th-TH" u="sng" dirty="0" smtClean="0"/>
              <a:t>Parameter</a:t>
            </a:r>
            <a:r>
              <a:rPr lang="en-US" altLang="th-TH" dirty="0" smtClean="0"/>
              <a:t>  </a:t>
            </a:r>
            <a:r>
              <a:rPr lang="en-US" altLang="th-TH" u="sng" dirty="0" smtClean="0"/>
              <a:t>Count</a:t>
            </a:r>
            <a:r>
              <a:rPr lang="en-US" altLang="th-TH" dirty="0" smtClean="0"/>
              <a:t>  </a:t>
            </a:r>
            <a:r>
              <a:rPr lang="en-US" altLang="th-TH" u="sng" dirty="0" smtClean="0"/>
              <a:t>Simple</a:t>
            </a:r>
            <a:r>
              <a:rPr lang="en-US" altLang="th-TH" dirty="0" smtClean="0"/>
              <a:t>  </a:t>
            </a:r>
            <a:r>
              <a:rPr lang="en-US" altLang="th-TH" u="sng" dirty="0" smtClean="0"/>
              <a:t>Average</a:t>
            </a:r>
            <a:r>
              <a:rPr lang="en-US" altLang="th-TH" dirty="0" smtClean="0"/>
              <a:t>  </a:t>
            </a:r>
            <a:r>
              <a:rPr lang="en-US" altLang="th-TH" u="sng" dirty="0" smtClean="0"/>
              <a:t>Complex</a:t>
            </a:r>
            <a:endParaRPr lang="en-US" altLang="th-TH" dirty="0" smtClean="0"/>
          </a:p>
          <a:p>
            <a:pPr>
              <a:buFont typeface="Monotype Sorts" pitchFamily="2" charset="2"/>
              <a:buNone/>
            </a:pPr>
            <a:r>
              <a:rPr lang="en-US" altLang="th-TH" dirty="0" smtClean="0"/>
              <a:t>Inputs	</a:t>
            </a:r>
            <a:r>
              <a:rPr lang="en-US" altLang="th-TH" dirty="0" smtClean="0"/>
              <a:t>      </a:t>
            </a:r>
            <a:r>
              <a:rPr lang="en-US" altLang="th-TH" dirty="0" smtClean="0"/>
              <a:t>x	</a:t>
            </a:r>
            <a:r>
              <a:rPr lang="en-US" altLang="th-TH" dirty="0" smtClean="0"/>
              <a:t>     </a:t>
            </a:r>
            <a:r>
              <a:rPr lang="en-US" altLang="th-TH" dirty="0" smtClean="0"/>
              <a:t>3	    </a:t>
            </a:r>
            <a:r>
              <a:rPr lang="en-US" altLang="th-TH" dirty="0" smtClean="0"/>
              <a:t>    4</a:t>
            </a:r>
            <a:r>
              <a:rPr lang="en-US" altLang="th-TH" dirty="0" smtClean="0"/>
              <a:t>		</a:t>
            </a:r>
            <a:r>
              <a:rPr lang="en-US" altLang="th-TH" dirty="0" smtClean="0"/>
              <a:t>   6</a:t>
            </a:r>
            <a:r>
              <a:rPr lang="en-US" altLang="th-TH" dirty="0" smtClean="0"/>
              <a:t>	</a:t>
            </a:r>
            <a:r>
              <a:rPr lang="en-US" altLang="th-TH" dirty="0" smtClean="0"/>
              <a:t>  =</a:t>
            </a:r>
            <a:endParaRPr lang="en-US" altLang="th-TH" dirty="0" smtClean="0"/>
          </a:p>
          <a:p>
            <a:pPr>
              <a:buFont typeface="Monotype Sorts" pitchFamily="2" charset="2"/>
              <a:buNone/>
            </a:pPr>
            <a:r>
              <a:rPr lang="en-US" altLang="th-TH" dirty="0" smtClean="0"/>
              <a:t>Outputs	      x	 </a:t>
            </a:r>
            <a:r>
              <a:rPr lang="en-US" altLang="th-TH" dirty="0" smtClean="0"/>
              <a:t>    4</a:t>
            </a:r>
            <a:r>
              <a:rPr lang="en-US" altLang="th-TH" dirty="0" smtClean="0"/>
              <a:t>	   </a:t>
            </a:r>
            <a:r>
              <a:rPr lang="en-US" altLang="th-TH" dirty="0" smtClean="0"/>
              <a:t>     </a:t>
            </a:r>
            <a:r>
              <a:rPr lang="en-US" altLang="th-TH" dirty="0" smtClean="0"/>
              <a:t>5		</a:t>
            </a:r>
            <a:r>
              <a:rPr lang="en-US" altLang="th-TH" dirty="0" smtClean="0"/>
              <a:t>   7</a:t>
            </a:r>
            <a:r>
              <a:rPr lang="en-US" altLang="th-TH" dirty="0" smtClean="0"/>
              <a:t>	</a:t>
            </a:r>
            <a:r>
              <a:rPr lang="en-US" altLang="th-TH" dirty="0" smtClean="0"/>
              <a:t>  =</a:t>
            </a:r>
            <a:endParaRPr lang="en-US" altLang="th-TH" dirty="0" smtClean="0"/>
          </a:p>
          <a:p>
            <a:pPr>
              <a:buFont typeface="Monotype Sorts" pitchFamily="2" charset="2"/>
              <a:buNone/>
            </a:pPr>
            <a:r>
              <a:rPr lang="en-US" altLang="th-TH" dirty="0" smtClean="0"/>
              <a:t>Inquiries	      x	 </a:t>
            </a:r>
            <a:r>
              <a:rPr lang="en-US" altLang="th-TH" dirty="0" smtClean="0"/>
              <a:t>    3</a:t>
            </a:r>
            <a:r>
              <a:rPr lang="en-US" altLang="th-TH" dirty="0" smtClean="0"/>
              <a:t>	   </a:t>
            </a:r>
            <a:r>
              <a:rPr lang="en-US" altLang="th-TH" dirty="0" smtClean="0"/>
              <a:t>     </a:t>
            </a:r>
            <a:r>
              <a:rPr lang="en-US" altLang="th-TH" dirty="0" smtClean="0"/>
              <a:t>4		</a:t>
            </a:r>
            <a:r>
              <a:rPr lang="en-US" altLang="th-TH" dirty="0" smtClean="0"/>
              <a:t>   6</a:t>
            </a:r>
            <a:r>
              <a:rPr lang="en-US" altLang="th-TH" dirty="0" smtClean="0"/>
              <a:t>	</a:t>
            </a:r>
            <a:r>
              <a:rPr lang="en-US" altLang="th-TH" dirty="0" smtClean="0"/>
              <a:t>  =</a:t>
            </a:r>
            <a:endParaRPr lang="en-US" altLang="th-TH" dirty="0" smtClean="0"/>
          </a:p>
          <a:p>
            <a:pPr>
              <a:buFont typeface="Monotype Sorts" pitchFamily="2" charset="2"/>
              <a:buNone/>
            </a:pPr>
            <a:r>
              <a:rPr lang="en-US" altLang="th-TH" dirty="0" smtClean="0"/>
              <a:t>Files		      x	 </a:t>
            </a:r>
            <a:r>
              <a:rPr lang="en-US" altLang="th-TH" dirty="0" smtClean="0"/>
              <a:t>    7</a:t>
            </a:r>
            <a:r>
              <a:rPr lang="en-US" altLang="th-TH" dirty="0" smtClean="0"/>
              <a:t>	   </a:t>
            </a:r>
            <a:r>
              <a:rPr lang="en-US" altLang="th-TH" dirty="0" smtClean="0"/>
              <a:t>   10</a:t>
            </a:r>
            <a:r>
              <a:rPr lang="en-US" altLang="th-TH" dirty="0" smtClean="0"/>
              <a:t>		</a:t>
            </a:r>
            <a:r>
              <a:rPr lang="en-US" altLang="th-TH" dirty="0" smtClean="0"/>
              <a:t> 15</a:t>
            </a:r>
            <a:r>
              <a:rPr lang="en-US" altLang="th-TH" dirty="0" smtClean="0"/>
              <a:t>	</a:t>
            </a:r>
            <a:r>
              <a:rPr lang="en-US" altLang="th-TH" dirty="0" smtClean="0"/>
              <a:t>  =</a:t>
            </a:r>
            <a:endParaRPr lang="en-US" altLang="th-TH" dirty="0" smtClean="0"/>
          </a:p>
          <a:p>
            <a:pPr>
              <a:buFont typeface="Monotype Sorts" pitchFamily="2" charset="2"/>
              <a:buNone/>
            </a:pPr>
            <a:r>
              <a:rPr lang="en-US" altLang="th-TH" dirty="0" smtClean="0"/>
              <a:t>Interfaces	      x	 </a:t>
            </a:r>
            <a:r>
              <a:rPr lang="en-US" altLang="th-TH" dirty="0" smtClean="0"/>
              <a:t>    5</a:t>
            </a:r>
            <a:r>
              <a:rPr lang="en-US" altLang="th-TH" dirty="0" smtClean="0"/>
              <a:t>	   </a:t>
            </a:r>
            <a:r>
              <a:rPr lang="en-US" altLang="th-TH" dirty="0" smtClean="0"/>
              <a:t>     </a:t>
            </a:r>
            <a:r>
              <a:rPr lang="en-US" altLang="th-TH" dirty="0" smtClean="0"/>
              <a:t>7		</a:t>
            </a:r>
            <a:r>
              <a:rPr lang="en-US" altLang="th-TH" dirty="0" smtClean="0"/>
              <a:t> 10</a:t>
            </a:r>
            <a:r>
              <a:rPr lang="en-US" altLang="th-TH" dirty="0" smtClean="0"/>
              <a:t>	</a:t>
            </a:r>
            <a:r>
              <a:rPr lang="en-US" altLang="th-TH" dirty="0" smtClean="0"/>
              <a:t>  =</a:t>
            </a:r>
            <a:endParaRPr lang="en-US" altLang="th-TH" dirty="0" smtClean="0"/>
          </a:p>
          <a:p>
            <a:pPr>
              <a:buFont typeface="Monotype Sorts" pitchFamily="2" charset="2"/>
              <a:buNone/>
            </a:pPr>
            <a:r>
              <a:rPr lang="en-US" altLang="th-TH" dirty="0" smtClean="0"/>
              <a:t>				</a:t>
            </a:r>
            <a:r>
              <a:rPr lang="en-US" altLang="th-TH" dirty="0" smtClean="0"/>
              <a:t>Count-total </a:t>
            </a:r>
            <a:r>
              <a:rPr lang="en-US" altLang="th-TH" dirty="0" smtClean="0"/>
              <a:t>(raw FP)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901880" y="2401416"/>
            <a:ext cx="990600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901880" y="2903984"/>
            <a:ext cx="990600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901880" y="3408040"/>
            <a:ext cx="990600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901880" y="3912096"/>
            <a:ext cx="990600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7901880" y="4416152"/>
            <a:ext cx="990600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7901880" y="4992216"/>
            <a:ext cx="990600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251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848600" cy="9144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Software information domain values</a:t>
            </a:r>
            <a:endParaRPr lang="en-US" b="1" dirty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8134672" cy="4323184"/>
          </a:xfrm>
        </p:spPr>
        <p:txBody>
          <a:bodyPr/>
          <a:lstStyle/>
          <a:p>
            <a:r>
              <a:rPr lang="en-US" altLang="th-TH" sz="3200" smtClean="0"/>
              <a:t>Number of user inputs</a:t>
            </a:r>
          </a:p>
          <a:p>
            <a:r>
              <a:rPr lang="en-US" altLang="th-TH" sz="3200" smtClean="0"/>
              <a:t>Number of user outputs</a:t>
            </a:r>
          </a:p>
          <a:p>
            <a:r>
              <a:rPr lang="en-US" altLang="th-TH" sz="3200" smtClean="0"/>
              <a:t>Number of user inquiries</a:t>
            </a:r>
          </a:p>
          <a:p>
            <a:r>
              <a:rPr lang="en-US" altLang="th-TH" sz="3200" smtClean="0"/>
              <a:t>Number of files</a:t>
            </a:r>
          </a:p>
          <a:p>
            <a:r>
              <a:rPr lang="en-US" altLang="th-TH" sz="3200" smtClean="0"/>
              <a:t>Number of external interfaces</a:t>
            </a:r>
          </a:p>
        </p:txBody>
      </p:sp>
    </p:spTree>
    <p:extLst>
      <p:ext uri="{BB962C8B-B14F-4D97-AF65-F5344CB8AC3E}">
        <p14:creationId xmlns:p14="http://schemas.microsoft.com/office/powerpoint/2010/main" val="1777237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Rate Complexity Factors</a:t>
            </a:r>
            <a:endParaRPr lang="en-US" b="1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827584" y="1700808"/>
            <a:ext cx="8064896" cy="4395192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th-TH" sz="3200" dirty="0" smtClean="0"/>
              <a:t>	For each </a:t>
            </a:r>
            <a:r>
              <a:rPr lang="en-US" altLang="th-TH" sz="3200" b="1" dirty="0" smtClean="0"/>
              <a:t>complexity adjustment factor</a:t>
            </a:r>
            <a:r>
              <a:rPr lang="en-US" altLang="th-TH" sz="3200" dirty="0" smtClean="0"/>
              <a:t>, give a rating on a scale of 0 to 5</a:t>
            </a:r>
          </a:p>
          <a:p>
            <a:pPr lvl="1">
              <a:buFont typeface="Monotype Sorts" pitchFamily="2" charset="2"/>
              <a:buNone/>
            </a:pPr>
            <a:r>
              <a:rPr lang="en-US" altLang="th-TH" sz="2800" dirty="0" smtClean="0"/>
              <a:t>	0 - No influence</a:t>
            </a:r>
          </a:p>
          <a:p>
            <a:pPr lvl="1">
              <a:buFont typeface="Monotype Sorts" pitchFamily="2" charset="2"/>
              <a:buNone/>
            </a:pPr>
            <a:r>
              <a:rPr lang="en-US" altLang="th-TH" sz="2800" dirty="0" smtClean="0"/>
              <a:t>	1 - Incidental</a:t>
            </a:r>
          </a:p>
          <a:p>
            <a:pPr lvl="1">
              <a:buFont typeface="Monotype Sorts" pitchFamily="2" charset="2"/>
              <a:buNone/>
            </a:pPr>
            <a:r>
              <a:rPr lang="en-US" altLang="th-TH" sz="2800" dirty="0" smtClean="0"/>
              <a:t>	2 - Moderate</a:t>
            </a:r>
          </a:p>
          <a:p>
            <a:pPr lvl="1">
              <a:buFont typeface="Monotype Sorts" pitchFamily="2" charset="2"/>
              <a:buNone/>
            </a:pPr>
            <a:r>
              <a:rPr lang="en-US" altLang="th-TH" sz="2800" dirty="0" smtClean="0"/>
              <a:t>	3 - Average</a:t>
            </a:r>
          </a:p>
          <a:p>
            <a:pPr lvl="1">
              <a:buFont typeface="Monotype Sorts" pitchFamily="2" charset="2"/>
              <a:buNone/>
            </a:pPr>
            <a:r>
              <a:rPr lang="en-US" altLang="th-TH" sz="2800" dirty="0" smtClean="0"/>
              <a:t>	4 - Significant</a:t>
            </a:r>
          </a:p>
          <a:p>
            <a:pPr lvl="1">
              <a:buFont typeface="Monotype Sorts" pitchFamily="2" charset="2"/>
              <a:buNone/>
            </a:pPr>
            <a:r>
              <a:rPr lang="en-US" altLang="th-TH" sz="2800" dirty="0" smtClean="0"/>
              <a:t>	5 - Essential</a:t>
            </a:r>
          </a:p>
          <a:p>
            <a:endParaRPr lang="en-US" altLang="th-TH" sz="3200" dirty="0" smtClean="0"/>
          </a:p>
        </p:txBody>
      </p:sp>
    </p:spTree>
    <p:extLst>
      <p:ext uri="{BB962C8B-B14F-4D97-AF65-F5344CB8AC3E}">
        <p14:creationId xmlns:p14="http://schemas.microsoft.com/office/powerpoint/2010/main" val="3113465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Complexity Adjustment Factors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772816"/>
            <a:ext cx="8316416" cy="4323184"/>
          </a:xfrm>
        </p:spPr>
        <p:txBody>
          <a:bodyPr/>
          <a:lstStyle/>
          <a:p>
            <a:pPr marL="609600" indent="-609600">
              <a:buFont typeface="Monotype Sorts" pitchFamily="2" charset="2"/>
              <a:buAutoNum type="arabicPeriod"/>
              <a:defRPr/>
            </a:pPr>
            <a:r>
              <a:rPr lang="en-US" sz="2400" dirty="0" smtClean="0"/>
              <a:t>Does the system require reliable backup and recovery?</a:t>
            </a:r>
          </a:p>
          <a:p>
            <a:pPr marL="609600" indent="-609600">
              <a:buFont typeface="Monotype Sorts" pitchFamily="2" charset="2"/>
              <a:buAutoNum type="arabicPeriod"/>
              <a:defRPr/>
            </a:pPr>
            <a:r>
              <a:rPr lang="en-US" sz="2400" dirty="0" smtClean="0"/>
              <a:t>Are data communications required?</a:t>
            </a:r>
          </a:p>
          <a:p>
            <a:pPr marL="609600" indent="-609600">
              <a:buFont typeface="Monotype Sorts" pitchFamily="2" charset="2"/>
              <a:buAutoNum type="arabicPeriod"/>
              <a:defRPr/>
            </a:pPr>
            <a:r>
              <a:rPr lang="en-US" sz="2400" dirty="0" smtClean="0"/>
              <a:t>Are there distributed processing functions?</a:t>
            </a:r>
          </a:p>
          <a:p>
            <a:pPr marL="609600" indent="-609600">
              <a:buFont typeface="Monotype Sorts" pitchFamily="2" charset="2"/>
              <a:buAutoNum type="arabicPeriod"/>
              <a:defRPr/>
            </a:pPr>
            <a:r>
              <a:rPr lang="en-US" sz="2400" dirty="0" smtClean="0"/>
              <a:t>Is performance critical?</a:t>
            </a:r>
          </a:p>
          <a:p>
            <a:pPr marL="609600" indent="-609600">
              <a:buFont typeface="Monotype Sorts" pitchFamily="2" charset="2"/>
              <a:buAutoNum type="arabicPeriod"/>
              <a:defRPr/>
            </a:pPr>
            <a:r>
              <a:rPr lang="en-US" sz="2400" dirty="0" smtClean="0"/>
              <a:t>Will the system run in an existing, heavily utilized operational environment?</a:t>
            </a:r>
          </a:p>
          <a:p>
            <a:pPr marL="609600" indent="-609600">
              <a:buFont typeface="Monotype Sorts" pitchFamily="2" charset="2"/>
              <a:buAutoNum type="arabicPeriod" startAt="6"/>
              <a:defRPr/>
            </a:pPr>
            <a:r>
              <a:rPr lang="en-US" sz="2400" dirty="0" smtClean="0"/>
              <a:t>Does the system require on-line data entry?</a:t>
            </a:r>
          </a:p>
          <a:p>
            <a:pPr marL="609600" indent="-609600">
              <a:buFont typeface="Monotype Sorts" pitchFamily="2" charset="2"/>
              <a:buAutoNum type="arabicPeriod" startAt="6"/>
              <a:defRPr/>
            </a:pPr>
            <a:r>
              <a:rPr lang="en-US" sz="2400" dirty="0" smtClean="0"/>
              <a:t>Does the on-line data entry require the input transaction to be built over multiple screens or operations?</a:t>
            </a:r>
          </a:p>
          <a:p>
            <a:pPr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2994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4704"/>
            <a:ext cx="8458200" cy="72008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/>
              <a:t>Complexity Adjustment Factors(Continue…)</a:t>
            </a:r>
            <a:endParaRPr lang="en-US" sz="3200" b="1" dirty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8460432" cy="4395192"/>
          </a:xfrm>
        </p:spPr>
        <p:txBody>
          <a:bodyPr/>
          <a:lstStyle/>
          <a:p>
            <a:pPr marL="609600" indent="-609600" algn="thaiDist">
              <a:buFontTx/>
              <a:buAutoNum type="arabicPeriod" startAt="8"/>
            </a:pPr>
            <a:r>
              <a:rPr lang="en-US" altLang="th-TH" sz="2400" dirty="0" smtClean="0"/>
              <a:t>Are the master files updated on-line?</a:t>
            </a:r>
          </a:p>
          <a:p>
            <a:pPr marL="609600" indent="-609600" algn="thaiDist">
              <a:buFontTx/>
              <a:buAutoNum type="arabicPeriod" startAt="8"/>
            </a:pPr>
            <a:r>
              <a:rPr lang="en-US" altLang="th-TH" sz="2400" dirty="0" smtClean="0"/>
              <a:t>Are the inputs, outputs, files, or inquiries complex?</a:t>
            </a:r>
          </a:p>
          <a:p>
            <a:pPr marL="609600" indent="-609600" algn="thaiDist">
              <a:buFontTx/>
              <a:buAutoNum type="arabicPeriod" startAt="8"/>
            </a:pPr>
            <a:r>
              <a:rPr lang="en-US" altLang="th-TH" sz="2400" dirty="0" smtClean="0"/>
              <a:t>Is the internal processing complex?</a:t>
            </a:r>
          </a:p>
          <a:p>
            <a:pPr marL="609600" indent="-609600" algn="thaiDist">
              <a:buFontTx/>
              <a:buAutoNum type="arabicPeriod" startAt="8"/>
            </a:pPr>
            <a:r>
              <a:rPr lang="en-US" altLang="th-TH" sz="2400" dirty="0" smtClean="0"/>
              <a:t>Is the code designed to be reusable?</a:t>
            </a:r>
          </a:p>
          <a:p>
            <a:pPr marL="609600" indent="-609600" algn="thaiDist">
              <a:buFontTx/>
              <a:buAutoNum type="arabicPeriod" startAt="8"/>
            </a:pPr>
            <a:r>
              <a:rPr lang="en-US" altLang="th-TH" sz="2400" dirty="0" smtClean="0"/>
              <a:t>Are conversion and installation included in the design?</a:t>
            </a:r>
          </a:p>
          <a:p>
            <a:pPr marL="609600" indent="-609600" algn="thaiDist">
              <a:buFontTx/>
              <a:buAutoNum type="arabicPeriod" startAt="8"/>
            </a:pPr>
            <a:r>
              <a:rPr lang="en-US" altLang="th-TH" sz="2400" dirty="0" smtClean="0"/>
              <a:t>Is the system designed for multiple installations in different organizations?</a:t>
            </a:r>
          </a:p>
          <a:p>
            <a:pPr marL="609600" indent="-609600" algn="thaiDist">
              <a:buFontTx/>
              <a:buAutoNum type="arabicPeriod" startAt="8"/>
            </a:pPr>
            <a:r>
              <a:rPr lang="en-US" altLang="th-TH" sz="2400" dirty="0" smtClean="0"/>
              <a:t>Is the application designed to facilitate change and ease of use by the user?</a:t>
            </a:r>
          </a:p>
          <a:p>
            <a:pPr marL="609600" indent="-609600" algn="thaiDist">
              <a:buFontTx/>
              <a:buAutoNum type="arabicPeriod" startAt="8"/>
            </a:pPr>
            <a:endParaRPr lang="en-US" altLang="th-TH" sz="2400" dirty="0" smtClean="0"/>
          </a:p>
        </p:txBody>
      </p:sp>
    </p:spTree>
    <p:extLst>
      <p:ext uri="{BB962C8B-B14F-4D97-AF65-F5344CB8AC3E}">
        <p14:creationId xmlns:p14="http://schemas.microsoft.com/office/powerpoint/2010/main" val="419253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Complexity Adjustment Value</a:t>
            </a:r>
            <a:endParaRPr lang="en-US" b="1" dirty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8136904" cy="4395192"/>
          </a:xfrm>
        </p:spPr>
        <p:txBody>
          <a:bodyPr/>
          <a:lstStyle/>
          <a:p>
            <a:r>
              <a:rPr lang="en-US" altLang="th-TH" b="0" smtClean="0"/>
              <a:t>The rating for all the factors, F</a:t>
            </a:r>
            <a:r>
              <a:rPr lang="en-US" altLang="th-TH" b="0" baseline="-25000" smtClean="0"/>
              <a:t>1</a:t>
            </a:r>
            <a:r>
              <a:rPr lang="en-US" altLang="th-TH" b="0" smtClean="0"/>
              <a:t> to F</a:t>
            </a:r>
            <a:r>
              <a:rPr lang="en-US" altLang="th-TH" b="0" baseline="-25000" smtClean="0"/>
              <a:t>14</a:t>
            </a:r>
            <a:r>
              <a:rPr lang="en-US" altLang="th-TH" b="0" smtClean="0"/>
              <a:t>, are summed to produce the complexity adjustment value (CAV)</a:t>
            </a:r>
          </a:p>
          <a:p>
            <a:r>
              <a:rPr lang="en-US" altLang="th-TH" b="0" smtClean="0"/>
              <a:t>CAV is then used in the calculation of the function point (FP) of the software</a:t>
            </a:r>
          </a:p>
          <a:p>
            <a:endParaRPr lang="en-US" altLang="th-TH" b="0" smtClean="0"/>
          </a:p>
        </p:txBody>
      </p:sp>
    </p:spTree>
    <p:extLst>
      <p:ext uri="{BB962C8B-B14F-4D97-AF65-F5344CB8AC3E}">
        <p14:creationId xmlns:p14="http://schemas.microsoft.com/office/powerpoint/2010/main" val="3924789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4704"/>
            <a:ext cx="8458200" cy="792088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Example of Function-Oriented Metrics</a:t>
            </a:r>
            <a:endParaRPr lang="en-US" b="1" dirty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827584" y="1772816"/>
            <a:ext cx="7772400" cy="4114800"/>
          </a:xfrm>
        </p:spPr>
        <p:txBody>
          <a:bodyPr/>
          <a:lstStyle/>
          <a:p>
            <a:r>
              <a:rPr lang="en-US" altLang="th-TH" sz="3600" smtClean="0"/>
              <a:t>Errors per FP</a:t>
            </a:r>
          </a:p>
          <a:p>
            <a:r>
              <a:rPr lang="en-US" altLang="th-TH" sz="3600" smtClean="0">
                <a:latin typeface="Geneva"/>
              </a:rPr>
              <a:t>Defects per FP</a:t>
            </a:r>
          </a:p>
          <a:p>
            <a:r>
              <a:rPr lang="en-US" altLang="th-TH" sz="3600" smtClean="0">
                <a:latin typeface="Geneva"/>
              </a:rPr>
              <a:t>$ per FP</a:t>
            </a:r>
          </a:p>
          <a:p>
            <a:r>
              <a:rPr lang="en-US" altLang="th-TH" sz="3600" smtClean="0">
                <a:latin typeface="Geneva"/>
              </a:rPr>
              <a:t>Pages of documentation per FP</a:t>
            </a:r>
          </a:p>
          <a:p>
            <a:r>
              <a:rPr lang="en-US" altLang="th-TH" sz="3600" smtClean="0">
                <a:latin typeface="Geneva"/>
              </a:rPr>
              <a:t>FP per person month</a:t>
            </a:r>
          </a:p>
        </p:txBody>
      </p:sp>
    </p:spTree>
    <p:extLst>
      <p:ext uri="{BB962C8B-B14F-4D97-AF65-F5344CB8AC3E}">
        <p14:creationId xmlns:p14="http://schemas.microsoft.com/office/powerpoint/2010/main" val="3207813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764704"/>
            <a:ext cx="7093024" cy="792088"/>
          </a:xfrm>
        </p:spPr>
        <p:txBody>
          <a:bodyPr/>
          <a:lstStyle/>
          <a:p>
            <a:pPr>
              <a:defRPr/>
            </a:pPr>
            <a:r>
              <a:rPr lang="en-US" b="1" dirty="0"/>
              <a:t>FP Characteristics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3568" y="1700808"/>
            <a:ext cx="8178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thaiDist" eaLnBrk="0" hangingPunct="0">
              <a:spcBef>
                <a:spcPct val="20000"/>
              </a:spcBef>
              <a:buClr>
                <a:srgbClr val="FF3300"/>
              </a:buClr>
              <a:buSzPct val="125000"/>
              <a:buFontTx/>
              <a:buChar char="•"/>
              <a:defRPr/>
            </a:pPr>
            <a:r>
              <a:rPr lang="en-US" sz="3000" kern="0" dirty="0">
                <a:latin typeface="+mn-lt"/>
              </a:rPr>
              <a:t>Advantages: language independent, based on data known early in project, good for estimation</a:t>
            </a:r>
          </a:p>
          <a:p>
            <a:pPr marL="342900" indent="-342900" algn="thaiDist" eaLnBrk="0" hangingPunct="0">
              <a:spcBef>
                <a:spcPct val="20000"/>
              </a:spcBef>
              <a:buClr>
                <a:srgbClr val="FF3300"/>
              </a:buClr>
              <a:buSzPct val="125000"/>
              <a:buFontTx/>
              <a:buChar char="•"/>
              <a:defRPr/>
            </a:pPr>
            <a:r>
              <a:rPr lang="en-US" sz="3000" kern="0" dirty="0" err="1" smtClean="0">
                <a:latin typeface="+mn-lt"/>
              </a:rPr>
              <a:t>Disadvantages:calculation</a:t>
            </a:r>
            <a:r>
              <a:rPr lang="en-US" sz="3000" kern="0" dirty="0" smtClean="0">
                <a:latin typeface="+mn-lt"/>
              </a:rPr>
              <a:t> </a:t>
            </a:r>
            <a:r>
              <a:rPr lang="en-US" sz="3000" kern="0" dirty="0">
                <a:latin typeface="+mn-lt"/>
              </a:rPr>
              <a:t>complexity, subjective assessments, FP has no physical meaning (just a number)</a:t>
            </a:r>
          </a:p>
        </p:txBody>
      </p:sp>
    </p:spTree>
    <p:extLst>
      <p:ext uri="{BB962C8B-B14F-4D97-AF65-F5344CB8AC3E}">
        <p14:creationId xmlns:p14="http://schemas.microsoft.com/office/powerpoint/2010/main" val="3108337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4704"/>
            <a:ext cx="7772400" cy="792088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Qualities of a </a:t>
            </a:r>
            <a:r>
              <a:rPr lang="en-US" b="1" smtClean="0"/>
              <a:t>good metric</a:t>
            </a:r>
            <a:endParaRPr lang="en-US" b="1" dirty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8352928" cy="4395192"/>
          </a:xfrm>
        </p:spPr>
        <p:txBody>
          <a:bodyPr/>
          <a:lstStyle/>
          <a:p>
            <a:pPr algn="thaiDist"/>
            <a:r>
              <a:rPr lang="en-US" altLang="th-TH" dirty="0" smtClean="0"/>
              <a:t>simple, precisely definable—so that it is</a:t>
            </a:r>
          </a:p>
          <a:p>
            <a:pPr algn="thaiDist"/>
            <a:r>
              <a:rPr lang="en-US" altLang="th-TH" dirty="0" smtClean="0"/>
              <a:t>clear how the metric can be evaluated;</a:t>
            </a:r>
          </a:p>
          <a:p>
            <a:pPr algn="thaiDist"/>
            <a:r>
              <a:rPr lang="en-US" altLang="th-TH" dirty="0" smtClean="0"/>
              <a:t>objective, to the greatest extent possible;</a:t>
            </a:r>
          </a:p>
          <a:p>
            <a:pPr algn="thaiDist"/>
            <a:r>
              <a:rPr lang="en-US" altLang="th-TH" dirty="0" smtClean="0"/>
              <a:t>easily obtainable (i.e., at reasonable cost);</a:t>
            </a:r>
          </a:p>
          <a:p>
            <a:pPr algn="thaiDist"/>
            <a:r>
              <a:rPr lang="en-US" altLang="th-TH" dirty="0" smtClean="0"/>
              <a:t>valid—the metric should measure what it</a:t>
            </a:r>
          </a:p>
          <a:p>
            <a:pPr algn="thaiDist"/>
            <a:r>
              <a:rPr lang="en-US" altLang="th-TH" dirty="0" smtClean="0"/>
              <a:t>is intended to measure; and</a:t>
            </a:r>
          </a:p>
          <a:p>
            <a:pPr algn="thaiDist"/>
            <a:r>
              <a:rPr lang="en-US" altLang="th-TH" dirty="0" smtClean="0"/>
              <a:t>robust—relatively insensitive to (</a:t>
            </a:r>
            <a:r>
              <a:rPr lang="en-US" altLang="th-TH" dirty="0" smtClean="0"/>
              <a:t>intuitively)</a:t>
            </a:r>
          </a:p>
          <a:p>
            <a:pPr marL="0" indent="0" algn="thaiDist">
              <a:buNone/>
            </a:pPr>
            <a:r>
              <a:rPr lang="en-US" altLang="th-TH" dirty="0"/>
              <a:t> </a:t>
            </a:r>
            <a:r>
              <a:rPr lang="en-US" altLang="th-TH" dirty="0" smtClean="0"/>
              <a:t>   </a:t>
            </a:r>
            <a:r>
              <a:rPr lang="en-US" altLang="th-TH" dirty="0" smtClean="0"/>
              <a:t>insignificant changes in the process </a:t>
            </a:r>
            <a:r>
              <a:rPr lang="en-US" altLang="th-TH" dirty="0" smtClean="0"/>
              <a:t>or product</a:t>
            </a:r>
            <a:r>
              <a:rPr lang="en-US" altLang="th-TH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070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8350696" cy="4114800"/>
          </a:xfrm>
        </p:spPr>
        <p:txBody>
          <a:bodyPr/>
          <a:lstStyle/>
          <a:p>
            <a:pPr algn="thaiDist"/>
            <a:r>
              <a:rPr lang="en-US" altLang="th-TH" b="1" dirty="0" smtClean="0"/>
              <a:t>Measure</a:t>
            </a:r>
            <a:r>
              <a:rPr lang="en-US" altLang="th-TH" dirty="0" smtClean="0"/>
              <a:t> - Quantitative indication of the extent, amount, dimension, capacity or size of some attribute of a product or process</a:t>
            </a:r>
          </a:p>
          <a:p>
            <a:pPr algn="thaiDist"/>
            <a:r>
              <a:rPr lang="en-US" altLang="th-TH" b="1" dirty="0" smtClean="0"/>
              <a:t>Measurement</a:t>
            </a:r>
            <a:r>
              <a:rPr lang="en-US" altLang="th-TH" dirty="0" smtClean="0"/>
              <a:t> </a:t>
            </a:r>
            <a:r>
              <a:rPr lang="en-US" altLang="th-TH" dirty="0" smtClean="0"/>
              <a:t>- The act of determining a measure</a:t>
            </a:r>
          </a:p>
          <a:p>
            <a:pPr algn="thaiDist"/>
            <a:r>
              <a:rPr lang="en-US" altLang="th-TH" b="1" dirty="0" smtClean="0"/>
              <a:t>Metric</a:t>
            </a:r>
            <a:r>
              <a:rPr lang="en-US" altLang="th-TH" dirty="0" smtClean="0"/>
              <a:t> </a:t>
            </a:r>
            <a:r>
              <a:rPr lang="en-US" altLang="th-TH" dirty="0" smtClean="0"/>
              <a:t>- A quantitative measure of the degree to which a system, component, or process possesses a given attribute (IEEE Standard Glossary of Software Engineering Terms)</a:t>
            </a:r>
          </a:p>
          <a:p>
            <a:pPr algn="thaiDist"/>
            <a:endParaRPr lang="en-US" altLang="th-TH" dirty="0" smtClean="0"/>
          </a:p>
        </p:txBody>
      </p:sp>
    </p:spTree>
    <p:extLst>
      <p:ext uri="{BB962C8B-B14F-4D97-AF65-F5344CB8AC3E}">
        <p14:creationId xmlns:p14="http://schemas.microsoft.com/office/powerpoint/2010/main" val="1024255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sz="3200" b="1" dirty="0" smtClean="0"/>
              <a:t>Chapter 6: The End</a:t>
            </a:r>
            <a:r>
              <a:rPr lang="th-TH" altLang="th-TH" sz="3200" b="1" dirty="0" smtClean="0"/>
              <a:t> (</a:t>
            </a:r>
            <a:r>
              <a:rPr lang="en-US" altLang="th-TH" sz="3200" b="1" dirty="0" smtClean="0"/>
              <a:t>Any Question?</a:t>
            </a:r>
            <a:r>
              <a:rPr lang="th-TH" altLang="th-TH" sz="3200" b="1" dirty="0" smtClean="0"/>
              <a:t>)</a:t>
            </a:r>
            <a:endParaRPr lang="th-TH" altLang="th-TH" sz="3200" b="1" dirty="0"/>
          </a:p>
        </p:txBody>
      </p:sp>
    </p:spTree>
    <p:extLst>
      <p:ext uri="{BB962C8B-B14F-4D97-AF65-F5344CB8AC3E}">
        <p14:creationId xmlns:p14="http://schemas.microsoft.com/office/powerpoint/2010/main" val="240384435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685800" y="1981200"/>
            <a:ext cx="8134672" cy="4114800"/>
          </a:xfrm>
        </p:spPr>
        <p:txBody>
          <a:bodyPr/>
          <a:lstStyle/>
          <a:p>
            <a:pPr algn="thaiDist"/>
            <a:r>
              <a:rPr lang="en-US" altLang="th-TH" sz="3200" b="1" dirty="0" smtClean="0"/>
              <a:t>Indicator</a:t>
            </a:r>
            <a:r>
              <a:rPr lang="en-US" altLang="th-TH" sz="3200" dirty="0" smtClean="0"/>
              <a:t> – An indicator is a metric or combination of metrics that provide insight into the software process, a software project or the product itself.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55576" y="764704"/>
            <a:ext cx="7702624" cy="792088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Definitions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15439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Why Do We Measure?</a:t>
            </a:r>
            <a:endParaRPr lang="en-US" dirty="0"/>
          </a:p>
        </p:txBody>
      </p:sp>
      <p:sp>
        <p:nvSpPr>
          <p:cNvPr id="15363" name="Content Placehold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th-TH" smtClean="0"/>
              <a:t>To indicate the quality of the product.</a:t>
            </a:r>
          </a:p>
          <a:p>
            <a:pPr algn="just"/>
            <a:r>
              <a:rPr lang="en-US" altLang="th-TH" smtClean="0"/>
              <a:t>To assess the productivity of the people who produce the product</a:t>
            </a:r>
          </a:p>
          <a:p>
            <a:pPr algn="just"/>
            <a:r>
              <a:rPr lang="en-US" altLang="th-TH" smtClean="0"/>
              <a:t>To assess the benefits derived from new software engineering methods and tools</a:t>
            </a:r>
          </a:p>
          <a:p>
            <a:pPr algn="just"/>
            <a:r>
              <a:rPr lang="en-US" altLang="th-TH" smtClean="0"/>
              <a:t>To form a baseline for estimation</a:t>
            </a:r>
          </a:p>
          <a:p>
            <a:pPr algn="just"/>
            <a:r>
              <a:rPr lang="en-US" altLang="th-TH" smtClean="0"/>
              <a:t>To help justify requests for new tools or additional training</a:t>
            </a:r>
          </a:p>
          <a:p>
            <a:endParaRPr lang="en-US" altLang="th-TH" smtClean="0"/>
          </a:p>
        </p:txBody>
      </p:sp>
    </p:spTree>
    <p:extLst>
      <p:ext uri="{BB962C8B-B14F-4D97-AF65-F5344CB8AC3E}">
        <p14:creationId xmlns:p14="http://schemas.microsoft.com/office/powerpoint/2010/main" val="242675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02624" cy="792088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Types of Metrics</a:t>
            </a:r>
            <a:endParaRPr lang="en-US" b="1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altLang="th-TH" smtClean="0"/>
              <a:t>Process Metrics </a:t>
            </a:r>
          </a:p>
          <a:p>
            <a:pPr marL="457200" indent="-457200">
              <a:buFontTx/>
              <a:buAutoNum type="arabicPeriod"/>
            </a:pPr>
            <a:endParaRPr lang="en-US" altLang="th-TH" smtClean="0"/>
          </a:p>
          <a:p>
            <a:pPr marL="457200" indent="-457200">
              <a:buFontTx/>
              <a:buAutoNum type="arabicPeriod"/>
            </a:pPr>
            <a:r>
              <a:rPr lang="en-US" altLang="th-TH" smtClean="0"/>
              <a:t>Product Metrics</a:t>
            </a:r>
          </a:p>
          <a:p>
            <a:pPr marL="457200" indent="-457200">
              <a:buFontTx/>
              <a:buAutoNum type="arabicPeriod"/>
            </a:pPr>
            <a:endParaRPr lang="en-US" altLang="th-TH" smtClean="0"/>
          </a:p>
          <a:p>
            <a:pPr marL="457200" indent="-457200">
              <a:buFontTx/>
              <a:buAutoNum type="arabicPeriod"/>
            </a:pPr>
            <a:r>
              <a:rPr lang="en-US" altLang="th-TH" smtClean="0"/>
              <a:t>Project Metrics</a:t>
            </a:r>
          </a:p>
        </p:txBody>
      </p:sp>
    </p:spTree>
    <p:extLst>
      <p:ext uri="{BB962C8B-B14F-4D97-AF65-F5344CB8AC3E}">
        <p14:creationId xmlns:p14="http://schemas.microsoft.com/office/powerpoint/2010/main" val="3457527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92696"/>
            <a:ext cx="7772400" cy="864096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Process Metrics</a:t>
            </a:r>
            <a:endParaRPr lang="en-US" b="1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h-TH" smtClean="0"/>
              <a:t>Process metrics are measures of the software development process, such as </a:t>
            </a:r>
          </a:p>
          <a:p>
            <a:pPr lvl="1"/>
            <a:r>
              <a:rPr lang="en-US" altLang="th-TH" sz="2400" smtClean="0"/>
              <a:t>Overall development time</a:t>
            </a:r>
          </a:p>
          <a:p>
            <a:pPr lvl="1"/>
            <a:r>
              <a:rPr lang="en-US" altLang="th-TH" sz="2400" smtClean="0"/>
              <a:t>Type of methodology used</a:t>
            </a:r>
          </a:p>
          <a:p>
            <a:r>
              <a:rPr lang="en-US" altLang="th-TH" smtClean="0"/>
              <a:t>Process metrics are collected across all projects and over long periods of time. </a:t>
            </a:r>
          </a:p>
          <a:p>
            <a:r>
              <a:rPr lang="en-US" altLang="th-TH" smtClean="0"/>
              <a:t>Their intent is to provide indicators that lead to long-term software process improvement.</a:t>
            </a:r>
          </a:p>
        </p:txBody>
      </p:sp>
    </p:spTree>
    <p:extLst>
      <p:ext uri="{BB962C8B-B14F-4D97-AF65-F5344CB8AC3E}">
        <p14:creationId xmlns:p14="http://schemas.microsoft.com/office/powerpoint/2010/main" val="2541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>
          <a:xfrm>
            <a:off x="755576" y="1844824"/>
            <a:ext cx="8208912" cy="4114800"/>
          </a:xfrm>
        </p:spPr>
        <p:txBody>
          <a:bodyPr/>
          <a:lstStyle/>
          <a:p>
            <a:r>
              <a:rPr lang="en-US" altLang="th-TH" sz="3200" dirty="0" smtClean="0"/>
              <a:t>To improve any process, the rational way is:</a:t>
            </a:r>
          </a:p>
          <a:p>
            <a:pPr lvl="1"/>
            <a:r>
              <a:rPr lang="en-US" altLang="th-TH" sz="2800" dirty="0" smtClean="0"/>
              <a:t>Measure Specific attributes of the process</a:t>
            </a:r>
          </a:p>
          <a:p>
            <a:pPr lvl="1"/>
            <a:r>
              <a:rPr lang="en-US" altLang="th-TH" sz="2800" dirty="0" smtClean="0"/>
              <a:t>Derive meaningful metrics from  these attributes.</a:t>
            </a:r>
          </a:p>
          <a:p>
            <a:pPr lvl="1"/>
            <a:r>
              <a:rPr lang="en-US" altLang="th-TH" sz="2800" dirty="0" smtClean="0"/>
              <a:t>Use these metrics to provide indicators.</a:t>
            </a:r>
          </a:p>
          <a:p>
            <a:pPr lvl="1"/>
            <a:r>
              <a:rPr lang="en-US" altLang="th-TH" sz="2800" dirty="0" smtClean="0"/>
              <a:t>The indicators lead to a strategy for improvement.</a:t>
            </a:r>
          </a:p>
          <a:p>
            <a:pPr lvl="1"/>
            <a:endParaRPr lang="en-US" altLang="th-TH" sz="2800" dirty="0" smtClean="0"/>
          </a:p>
          <a:p>
            <a:pPr lvl="1"/>
            <a:endParaRPr lang="en-US" altLang="th-TH" sz="2800" dirty="0" smtClean="0"/>
          </a:p>
          <a:p>
            <a:pPr lvl="1"/>
            <a:endParaRPr lang="en-US" altLang="th-TH" sz="2800" dirty="0" smtClean="0"/>
          </a:p>
          <a:p>
            <a:pPr lvl="1"/>
            <a:endParaRPr lang="en-US" altLang="th-TH" sz="2800" dirty="0" smtClean="0"/>
          </a:p>
          <a:p>
            <a:pPr lvl="1"/>
            <a:endParaRPr lang="en-US" altLang="th-TH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55576" y="764704"/>
            <a:ext cx="8388424" cy="792088"/>
          </a:xfrm>
        </p:spPr>
        <p:txBody>
          <a:bodyPr/>
          <a:lstStyle/>
          <a:p>
            <a:pPr>
              <a:defRPr/>
            </a:pPr>
            <a:r>
              <a:rPr lang="en-US" sz="3000" b="1" dirty="0" smtClean="0"/>
              <a:t>Process Metrics &amp; Software Process Improvement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541919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786408"/>
            <a:ext cx="7595402" cy="698376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Factors Affecting Software Quality </a:t>
            </a:r>
            <a:endParaRPr lang="en-US" b="1" dirty="0"/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0" t="23958" r="32500" b="17708"/>
          <a:stretch>
            <a:fillRect/>
          </a:stretch>
        </p:blipFill>
        <p:spPr bwMode="auto">
          <a:xfrm>
            <a:off x="827584" y="1700808"/>
            <a:ext cx="7200800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3353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Contemporary">
  <a:themeElements>
    <a:clrScheme name="Contemporary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9999"/>
      </a:accent1>
      <a:accent2>
        <a:srgbClr val="FF9933"/>
      </a:accent2>
      <a:accent3>
        <a:srgbClr val="AAB8E2"/>
      </a:accent3>
      <a:accent4>
        <a:srgbClr val="DADADA"/>
      </a:accent4>
      <a:accent5>
        <a:srgbClr val="AACACA"/>
      </a:accent5>
      <a:accent6>
        <a:srgbClr val="E78A2D"/>
      </a:accent6>
      <a:hlink>
        <a:srgbClr val="330099"/>
      </a:hlink>
      <a:folHlink>
        <a:srgbClr val="CBCBCB"/>
      </a:folHlink>
    </a:clrScheme>
    <a:fontScheme name="Contemporar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altLang="th-TH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altLang="th-TH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temporary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temporary 1">
    <a:dk1>
      <a:srgbClr val="000000"/>
    </a:dk1>
    <a:lt1>
      <a:srgbClr val="FFFFFF"/>
    </a:lt1>
    <a:dk2>
      <a:srgbClr val="0066CC"/>
    </a:dk2>
    <a:lt2>
      <a:srgbClr val="CBCBCB"/>
    </a:lt2>
    <a:accent1>
      <a:srgbClr val="009999"/>
    </a:accent1>
    <a:accent2>
      <a:srgbClr val="FF9933"/>
    </a:accent2>
    <a:accent3>
      <a:srgbClr val="AAB8E2"/>
    </a:accent3>
    <a:accent4>
      <a:srgbClr val="DADADA"/>
    </a:accent4>
    <a:accent5>
      <a:srgbClr val="AACACA"/>
    </a:accent5>
    <a:accent6>
      <a:srgbClr val="E78A2D"/>
    </a:accent6>
    <a:hlink>
      <a:srgbClr val="330099"/>
    </a:hlink>
    <a:folHlink>
      <a:srgbClr val="CBCBC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Designs\Contemporary.pot</Template>
  <TotalTime>3074</TotalTime>
  <Words>1259</Words>
  <Application>Microsoft Office PowerPoint</Application>
  <PresentationFormat>On-screen Show (4:3)</PresentationFormat>
  <Paragraphs>177</Paragraphs>
  <Slides>30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Contemporary</vt:lpstr>
      <vt:lpstr>Chapter 6 : Software Metrics</vt:lpstr>
      <vt:lpstr>Measurement</vt:lpstr>
      <vt:lpstr>Definitions</vt:lpstr>
      <vt:lpstr>Definitions</vt:lpstr>
      <vt:lpstr>Why Do We Measure?</vt:lpstr>
      <vt:lpstr>Types of Metrics</vt:lpstr>
      <vt:lpstr>Process Metrics</vt:lpstr>
      <vt:lpstr>Process Metrics &amp; Software Process Improvement</vt:lpstr>
      <vt:lpstr>Factors Affecting Software Quality </vt:lpstr>
      <vt:lpstr>How to Measure Effectiveness of a Software Process</vt:lpstr>
      <vt:lpstr>Project Metrics</vt:lpstr>
      <vt:lpstr>Project Metrics</vt:lpstr>
      <vt:lpstr>Product metrics</vt:lpstr>
      <vt:lpstr>Types of Software Measurements</vt:lpstr>
      <vt:lpstr>An example</vt:lpstr>
      <vt:lpstr>Normalization of Metrics</vt:lpstr>
      <vt:lpstr>Size-Oriented Metrics</vt:lpstr>
      <vt:lpstr>From the above data, simple size oriented metrics can be developed for each Project</vt:lpstr>
      <vt:lpstr>Function-Oriented Metrics</vt:lpstr>
      <vt:lpstr>Steps In Calculating FP</vt:lpstr>
      <vt:lpstr>Function Point Metrics</vt:lpstr>
      <vt:lpstr>Software information domain values</vt:lpstr>
      <vt:lpstr>Rate Complexity Factors</vt:lpstr>
      <vt:lpstr>Complexity Adjustment Factors</vt:lpstr>
      <vt:lpstr>Complexity Adjustment Factors(Continue…)</vt:lpstr>
      <vt:lpstr>Complexity Adjustment Value</vt:lpstr>
      <vt:lpstr>Example of Function-Oriented Metrics</vt:lpstr>
      <vt:lpstr>FP Characteristics</vt:lpstr>
      <vt:lpstr>Qualities of a good metric</vt:lpstr>
      <vt:lpstr>Chapter 6: The End (Any Question?)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Object-Oriented Software Development</dc:title>
  <dc:creator>Somnuk Keretho</dc:creator>
  <cp:lastModifiedBy>Mooky</cp:lastModifiedBy>
  <cp:revision>219</cp:revision>
  <dcterms:created xsi:type="dcterms:W3CDTF">1997-11-07T14:07:18Z</dcterms:created>
  <dcterms:modified xsi:type="dcterms:W3CDTF">2014-06-09T15:42:21Z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sk@nontri.ku.ac.th</vt:lpwstr>
  </property>
  <property fmtid="{D5CDD505-2E9C-101B-9397-08002B2CF9AE}" pid="8" name="HomePage">
    <vt:lpwstr>http://www.cpe.ku.ac.th/~sk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D:\204541</vt:lpwstr>
  </property>
</Properties>
</file>